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0" r:id="rId6"/>
    <p:sldId id="291" r:id="rId7"/>
    <p:sldId id="292" r:id="rId8"/>
    <p:sldId id="294" r:id="rId9"/>
    <p:sldId id="296" r:id="rId10"/>
    <p:sldId id="297" r:id="rId11"/>
    <p:sldId id="278" r:id="rId12"/>
    <p:sldId id="298" r:id="rId13"/>
    <p:sldId id="301" r:id="rId14"/>
    <p:sldId id="263" r:id="rId15"/>
    <p:sldId id="262" r:id="rId16"/>
    <p:sldId id="265" r:id="rId17"/>
    <p:sldId id="270" r:id="rId18"/>
    <p:sldId id="303" r:id="rId19"/>
    <p:sldId id="283" r:id="rId20"/>
    <p:sldId id="299" r:id="rId21"/>
    <p:sldId id="287" r:id="rId22"/>
    <p:sldId id="284" r:id="rId23"/>
    <p:sldId id="277" r:id="rId24"/>
    <p:sldId id="281" r:id="rId25"/>
    <p:sldId id="275" r:id="rId26"/>
    <p:sldId id="304" r:id="rId27"/>
    <p:sldId id="285" r:id="rId28"/>
    <p:sldId id="268" r:id="rId29"/>
    <p:sldId id="272" r:id="rId30"/>
    <p:sldId id="276" r:id="rId31"/>
    <p:sldId id="288" r:id="rId32"/>
  </p:sldIdLst>
  <p:sldSz cx="12192000" cy="6858000"/>
  <p:notesSz cx="6858000" cy="9144000"/>
  <p:custShowLst>
    <p:custShow name="Custom Show 1" id="0">
      <p:sldLst>
        <p:sld r:id="rId5"/>
        <p:sld r:id="rId12"/>
        <p:sld r:id="rId15"/>
        <p:sld r:id="rId16"/>
        <p:sld r:id="rId17"/>
        <p:sld r:id="rId18"/>
        <p:sld r:id="rId20"/>
        <p:sld r:id="rId22"/>
        <p:sld r:id="rId28"/>
        <p:sld r:id="rId23"/>
        <p:sld r:id="rId24"/>
        <p:sld r:id="rId25"/>
        <p:sld r:id="rId26"/>
        <p:sld r:id="rId29"/>
        <p:sld r:id="rId30"/>
        <p:sld r:id="rId31"/>
        <p:sld r:id="rId3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41" autoAdjust="0"/>
    <p:restoredTop sz="94660"/>
  </p:normalViewPr>
  <p:slideViewPr>
    <p:cSldViewPr snapToGrid="0">
      <p:cViewPr varScale="1">
        <p:scale>
          <a:sx n="63" d="100"/>
          <a:sy n="63" d="100"/>
        </p:scale>
        <p:origin x="5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21EEB6-8CE9-4D73-BE74-AA72A99D661D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7BBEF0-AD6B-42CE-A57F-C2CBAF1B79E1}">
      <dgm:prSet/>
      <dgm:spPr/>
      <dgm:t>
        <a:bodyPr/>
        <a:lstStyle/>
        <a:p>
          <a:r>
            <a:rPr lang="en-US" dirty="0"/>
            <a:t>White noise</a:t>
          </a:r>
        </a:p>
      </dgm:t>
    </dgm:pt>
    <dgm:pt modelId="{E8BF8B46-3AF3-4D53-8949-EDB5FDED0F9E}" type="parTrans" cxnId="{479530D7-1181-48BB-8FE4-DDD083AC8651}">
      <dgm:prSet/>
      <dgm:spPr/>
      <dgm:t>
        <a:bodyPr/>
        <a:lstStyle/>
        <a:p>
          <a:endParaRPr lang="en-US"/>
        </a:p>
      </dgm:t>
    </dgm:pt>
    <dgm:pt modelId="{3DDB35CE-4857-4E59-8F90-C6207F7FEF58}" type="sibTrans" cxnId="{479530D7-1181-48BB-8FE4-DDD083AC8651}">
      <dgm:prSet/>
      <dgm:spPr/>
      <dgm:t>
        <a:bodyPr/>
        <a:lstStyle/>
        <a:p>
          <a:endParaRPr lang="en-US"/>
        </a:p>
      </dgm:t>
    </dgm:pt>
    <dgm:pt modelId="{BFB79463-9B80-4CFB-9DB1-123ECFE12D0B}">
      <dgm:prSet/>
      <dgm:spPr/>
      <dgm:t>
        <a:bodyPr/>
        <a:lstStyle/>
        <a:p>
          <a:r>
            <a:rPr lang="en-US" dirty="0"/>
            <a:t>Tracking people, assets, victims</a:t>
          </a:r>
        </a:p>
      </dgm:t>
    </dgm:pt>
    <dgm:pt modelId="{44B26BEA-6B31-4B03-8E46-1F51A519E79A}" type="parTrans" cxnId="{449CD194-D7FB-4093-AA95-30016481BD67}">
      <dgm:prSet/>
      <dgm:spPr/>
      <dgm:t>
        <a:bodyPr/>
        <a:lstStyle/>
        <a:p>
          <a:endParaRPr lang="en-US"/>
        </a:p>
      </dgm:t>
    </dgm:pt>
    <dgm:pt modelId="{F06CA289-033A-422C-B9A9-812020521D4F}" type="sibTrans" cxnId="{449CD194-D7FB-4093-AA95-30016481BD67}">
      <dgm:prSet/>
      <dgm:spPr/>
      <dgm:t>
        <a:bodyPr/>
        <a:lstStyle/>
        <a:p>
          <a:endParaRPr lang="en-US"/>
        </a:p>
      </dgm:t>
    </dgm:pt>
    <dgm:pt modelId="{151B9A38-A110-4239-ACDB-594C5FE1482F}">
      <dgm:prSet/>
      <dgm:spPr/>
      <dgm:t>
        <a:bodyPr/>
        <a:lstStyle/>
        <a:p>
          <a:r>
            <a:rPr lang="en-US" dirty="0"/>
            <a:t>Inefficient communication</a:t>
          </a:r>
        </a:p>
      </dgm:t>
    </dgm:pt>
    <dgm:pt modelId="{C0D4AFAE-A37B-41B7-AC94-BB9D43A1739F}" type="parTrans" cxnId="{8FCE9822-AA62-444B-A6BB-F8598DD545F3}">
      <dgm:prSet/>
      <dgm:spPr/>
      <dgm:t>
        <a:bodyPr/>
        <a:lstStyle/>
        <a:p>
          <a:endParaRPr lang="en-US"/>
        </a:p>
      </dgm:t>
    </dgm:pt>
    <dgm:pt modelId="{0AB7066C-B8B3-45E7-8010-08A388ECEA4F}" type="sibTrans" cxnId="{8FCE9822-AA62-444B-A6BB-F8598DD545F3}">
      <dgm:prSet/>
      <dgm:spPr/>
      <dgm:t>
        <a:bodyPr/>
        <a:lstStyle/>
        <a:p>
          <a:endParaRPr lang="en-US"/>
        </a:p>
      </dgm:t>
    </dgm:pt>
    <dgm:pt modelId="{1F9F5B6E-2176-4675-BD7E-CCE908296CC2}">
      <dgm:prSet/>
      <dgm:spPr/>
      <dgm:t>
        <a:bodyPr/>
        <a:lstStyle/>
        <a:p>
          <a:r>
            <a:rPr lang="en-US" dirty="0"/>
            <a:t>Information silos</a:t>
          </a:r>
        </a:p>
      </dgm:t>
    </dgm:pt>
    <dgm:pt modelId="{46714AB8-D1AF-4C19-94B3-1D97E88A3864}" type="parTrans" cxnId="{1053EA39-9315-4C4D-955C-BA572EF48DCC}">
      <dgm:prSet/>
      <dgm:spPr/>
      <dgm:t>
        <a:bodyPr/>
        <a:lstStyle/>
        <a:p>
          <a:endParaRPr lang="en-US"/>
        </a:p>
      </dgm:t>
    </dgm:pt>
    <dgm:pt modelId="{E3C87931-ACFC-472E-93CB-A13202AB90A4}" type="sibTrans" cxnId="{1053EA39-9315-4C4D-955C-BA572EF48DCC}">
      <dgm:prSet/>
      <dgm:spPr/>
      <dgm:t>
        <a:bodyPr/>
        <a:lstStyle/>
        <a:p>
          <a:endParaRPr lang="en-US"/>
        </a:p>
      </dgm:t>
    </dgm:pt>
    <dgm:pt modelId="{8428269B-9DAE-4E3F-B10D-3C27EDA8F255}">
      <dgm:prSet/>
      <dgm:spPr/>
      <dgm:t>
        <a:bodyPr/>
        <a:lstStyle/>
        <a:p>
          <a:r>
            <a:rPr lang="en-US" dirty="0"/>
            <a:t>Manual dispatch or limited efficiency</a:t>
          </a:r>
        </a:p>
      </dgm:t>
    </dgm:pt>
    <dgm:pt modelId="{61DC8651-5430-47C5-898D-27772AC8FDD8}" type="parTrans" cxnId="{69FAD0E5-0C32-456C-AE18-07FAF80BD640}">
      <dgm:prSet/>
      <dgm:spPr/>
      <dgm:t>
        <a:bodyPr/>
        <a:lstStyle/>
        <a:p>
          <a:endParaRPr lang="en-US"/>
        </a:p>
      </dgm:t>
    </dgm:pt>
    <dgm:pt modelId="{E670C1CB-0783-4F75-A4F8-E572C0F19979}" type="sibTrans" cxnId="{69FAD0E5-0C32-456C-AE18-07FAF80BD640}">
      <dgm:prSet/>
      <dgm:spPr/>
      <dgm:t>
        <a:bodyPr/>
        <a:lstStyle/>
        <a:p>
          <a:endParaRPr lang="en-US"/>
        </a:p>
      </dgm:t>
    </dgm:pt>
    <dgm:pt modelId="{D6FC8CF7-1E4D-46DA-8B25-A517572863A1}">
      <dgm:prSet/>
      <dgm:spPr/>
      <dgm:t>
        <a:bodyPr/>
        <a:lstStyle/>
        <a:p>
          <a:r>
            <a:rPr lang="en-US" dirty="0"/>
            <a:t>Online spreadsheets</a:t>
          </a:r>
        </a:p>
      </dgm:t>
    </dgm:pt>
    <dgm:pt modelId="{60A9B37C-E081-49D2-B30E-700681322264}" type="parTrans" cxnId="{BF31642E-201D-409F-8847-D04BD0F7F0C7}">
      <dgm:prSet/>
      <dgm:spPr/>
      <dgm:t>
        <a:bodyPr/>
        <a:lstStyle/>
        <a:p>
          <a:endParaRPr lang="en-US"/>
        </a:p>
      </dgm:t>
    </dgm:pt>
    <dgm:pt modelId="{AF0F7382-C272-4901-A3F8-CAF7787808BC}" type="sibTrans" cxnId="{BF31642E-201D-409F-8847-D04BD0F7F0C7}">
      <dgm:prSet/>
      <dgm:spPr/>
      <dgm:t>
        <a:bodyPr/>
        <a:lstStyle/>
        <a:p>
          <a:endParaRPr lang="en-US"/>
        </a:p>
      </dgm:t>
    </dgm:pt>
    <dgm:pt modelId="{2C12F293-D23F-42DE-9A35-CBA488A78CD8}">
      <dgm:prSet/>
      <dgm:spPr/>
      <dgm:t>
        <a:bodyPr/>
        <a:lstStyle/>
        <a:p>
          <a:r>
            <a:rPr lang="en-US" dirty="0"/>
            <a:t>Lack of real-time information</a:t>
          </a:r>
        </a:p>
      </dgm:t>
    </dgm:pt>
    <dgm:pt modelId="{FBAC8DD4-2F08-47C1-8790-03A960DE8484}" type="parTrans" cxnId="{075F6CED-B42C-4B16-9735-64234A113ADD}">
      <dgm:prSet/>
      <dgm:spPr/>
      <dgm:t>
        <a:bodyPr/>
        <a:lstStyle/>
        <a:p>
          <a:endParaRPr lang="en-US"/>
        </a:p>
      </dgm:t>
    </dgm:pt>
    <dgm:pt modelId="{2BF85952-8513-4446-8E09-01F5F942B25E}" type="sibTrans" cxnId="{075F6CED-B42C-4B16-9735-64234A113ADD}">
      <dgm:prSet/>
      <dgm:spPr/>
      <dgm:t>
        <a:bodyPr/>
        <a:lstStyle/>
        <a:p>
          <a:endParaRPr lang="en-US"/>
        </a:p>
      </dgm:t>
    </dgm:pt>
    <dgm:pt modelId="{381DACEE-8C1C-4A59-88DC-2CD8ECB8CC1A}">
      <dgm:prSet/>
      <dgm:spPr/>
      <dgm:t>
        <a:bodyPr/>
        <a:lstStyle/>
        <a:p>
          <a:r>
            <a:rPr lang="en-US" dirty="0"/>
            <a:t>Cell phone networks</a:t>
          </a:r>
        </a:p>
      </dgm:t>
    </dgm:pt>
    <dgm:pt modelId="{9DA26544-20CA-413A-A1D7-BEE6F1B0278C}" type="parTrans" cxnId="{51E33AA1-BBDA-472A-8237-41F5E906570A}">
      <dgm:prSet/>
      <dgm:spPr/>
      <dgm:t>
        <a:bodyPr/>
        <a:lstStyle/>
        <a:p>
          <a:endParaRPr lang="en-US"/>
        </a:p>
      </dgm:t>
    </dgm:pt>
    <dgm:pt modelId="{0E1E62A7-BD84-418C-879F-26765711CC17}" type="sibTrans" cxnId="{51E33AA1-BBDA-472A-8237-41F5E906570A}">
      <dgm:prSet/>
      <dgm:spPr/>
      <dgm:t>
        <a:bodyPr/>
        <a:lstStyle/>
        <a:p>
          <a:endParaRPr lang="en-US"/>
        </a:p>
      </dgm:t>
    </dgm:pt>
    <dgm:pt modelId="{B5154842-82F6-499F-BB60-3C6940313DBD}" type="pres">
      <dgm:prSet presAssocID="{6521EEB6-8CE9-4D73-BE74-AA72A99D661D}" presName="diagram" presStyleCnt="0">
        <dgm:presLayoutVars>
          <dgm:dir/>
          <dgm:resizeHandles val="exact"/>
        </dgm:presLayoutVars>
      </dgm:prSet>
      <dgm:spPr/>
    </dgm:pt>
    <dgm:pt modelId="{6A7D817A-B748-4F5E-A841-9CD07E68BD91}" type="pres">
      <dgm:prSet presAssocID="{497BBEF0-AD6B-42CE-A57F-C2CBAF1B79E1}" presName="node" presStyleLbl="node1" presStyleIdx="0" presStyleCnt="8">
        <dgm:presLayoutVars>
          <dgm:bulletEnabled val="1"/>
        </dgm:presLayoutVars>
      </dgm:prSet>
      <dgm:spPr/>
    </dgm:pt>
    <dgm:pt modelId="{62280D3C-472A-4F10-8172-2BA6DE74CAF0}" type="pres">
      <dgm:prSet presAssocID="{3DDB35CE-4857-4E59-8F90-C6207F7FEF58}" presName="sibTrans" presStyleCnt="0"/>
      <dgm:spPr/>
    </dgm:pt>
    <dgm:pt modelId="{FB52FC2D-92B8-4163-B79B-7FFC5888A79F}" type="pres">
      <dgm:prSet presAssocID="{BFB79463-9B80-4CFB-9DB1-123ECFE12D0B}" presName="node" presStyleLbl="node1" presStyleIdx="1" presStyleCnt="8">
        <dgm:presLayoutVars>
          <dgm:bulletEnabled val="1"/>
        </dgm:presLayoutVars>
      </dgm:prSet>
      <dgm:spPr/>
    </dgm:pt>
    <dgm:pt modelId="{A34F9F42-C680-423A-8DBE-F144C496506A}" type="pres">
      <dgm:prSet presAssocID="{F06CA289-033A-422C-B9A9-812020521D4F}" presName="sibTrans" presStyleCnt="0"/>
      <dgm:spPr/>
    </dgm:pt>
    <dgm:pt modelId="{904779A3-4897-4069-BEB1-C8E054BD9039}" type="pres">
      <dgm:prSet presAssocID="{151B9A38-A110-4239-ACDB-594C5FE1482F}" presName="node" presStyleLbl="node1" presStyleIdx="2" presStyleCnt="8">
        <dgm:presLayoutVars>
          <dgm:bulletEnabled val="1"/>
        </dgm:presLayoutVars>
      </dgm:prSet>
      <dgm:spPr/>
    </dgm:pt>
    <dgm:pt modelId="{E9AFD949-F798-4DAA-BF16-B08E4AE49761}" type="pres">
      <dgm:prSet presAssocID="{0AB7066C-B8B3-45E7-8010-08A388ECEA4F}" presName="sibTrans" presStyleCnt="0"/>
      <dgm:spPr/>
    </dgm:pt>
    <dgm:pt modelId="{614842E9-9A26-4F8F-A0C6-21306E3D2E2E}" type="pres">
      <dgm:prSet presAssocID="{1F9F5B6E-2176-4675-BD7E-CCE908296CC2}" presName="node" presStyleLbl="node1" presStyleIdx="3" presStyleCnt="8">
        <dgm:presLayoutVars>
          <dgm:bulletEnabled val="1"/>
        </dgm:presLayoutVars>
      </dgm:prSet>
      <dgm:spPr/>
    </dgm:pt>
    <dgm:pt modelId="{4210FC36-B474-4EFE-A3FC-D336AE5C1D0A}" type="pres">
      <dgm:prSet presAssocID="{E3C87931-ACFC-472E-93CB-A13202AB90A4}" presName="sibTrans" presStyleCnt="0"/>
      <dgm:spPr/>
    </dgm:pt>
    <dgm:pt modelId="{3FCE5893-B477-49EA-A275-30AE55B3E4E3}" type="pres">
      <dgm:prSet presAssocID="{8428269B-9DAE-4E3F-B10D-3C27EDA8F255}" presName="node" presStyleLbl="node1" presStyleIdx="4" presStyleCnt="8">
        <dgm:presLayoutVars>
          <dgm:bulletEnabled val="1"/>
        </dgm:presLayoutVars>
      </dgm:prSet>
      <dgm:spPr/>
    </dgm:pt>
    <dgm:pt modelId="{8CF0449F-B432-4AF1-BA80-28C1A12D9B31}" type="pres">
      <dgm:prSet presAssocID="{E670C1CB-0783-4F75-A4F8-E572C0F19979}" presName="sibTrans" presStyleCnt="0"/>
      <dgm:spPr/>
    </dgm:pt>
    <dgm:pt modelId="{1C8E4841-BCB9-4678-8309-D9BF0E5AD3DC}" type="pres">
      <dgm:prSet presAssocID="{D6FC8CF7-1E4D-46DA-8B25-A517572863A1}" presName="node" presStyleLbl="node1" presStyleIdx="5" presStyleCnt="8">
        <dgm:presLayoutVars>
          <dgm:bulletEnabled val="1"/>
        </dgm:presLayoutVars>
      </dgm:prSet>
      <dgm:spPr/>
    </dgm:pt>
    <dgm:pt modelId="{F8262642-1F16-4553-AFB3-B7A467E75ECE}" type="pres">
      <dgm:prSet presAssocID="{AF0F7382-C272-4901-A3F8-CAF7787808BC}" presName="sibTrans" presStyleCnt="0"/>
      <dgm:spPr/>
    </dgm:pt>
    <dgm:pt modelId="{B56508EA-CE28-4563-9519-6CADB582A5FE}" type="pres">
      <dgm:prSet presAssocID="{2C12F293-D23F-42DE-9A35-CBA488A78CD8}" presName="node" presStyleLbl="node1" presStyleIdx="6" presStyleCnt="8">
        <dgm:presLayoutVars>
          <dgm:bulletEnabled val="1"/>
        </dgm:presLayoutVars>
      </dgm:prSet>
      <dgm:spPr/>
    </dgm:pt>
    <dgm:pt modelId="{9DF4AF8B-B7C0-4438-A140-EC0BF134BD1D}" type="pres">
      <dgm:prSet presAssocID="{2BF85952-8513-4446-8E09-01F5F942B25E}" presName="sibTrans" presStyleCnt="0"/>
      <dgm:spPr/>
    </dgm:pt>
    <dgm:pt modelId="{C3CE9C73-DD18-4D0F-BD44-C0A1B02AFFC3}" type="pres">
      <dgm:prSet presAssocID="{381DACEE-8C1C-4A59-88DC-2CD8ECB8CC1A}" presName="node" presStyleLbl="node1" presStyleIdx="7" presStyleCnt="8">
        <dgm:presLayoutVars>
          <dgm:bulletEnabled val="1"/>
        </dgm:presLayoutVars>
      </dgm:prSet>
      <dgm:spPr/>
    </dgm:pt>
  </dgm:ptLst>
  <dgm:cxnLst>
    <dgm:cxn modelId="{27E83119-D045-45DF-9BE7-857EC9542363}" type="presOf" srcId="{BFB79463-9B80-4CFB-9DB1-123ECFE12D0B}" destId="{FB52FC2D-92B8-4163-B79B-7FFC5888A79F}" srcOrd="0" destOrd="0" presId="urn:microsoft.com/office/officeart/2005/8/layout/default"/>
    <dgm:cxn modelId="{8FCE9822-AA62-444B-A6BB-F8598DD545F3}" srcId="{6521EEB6-8CE9-4D73-BE74-AA72A99D661D}" destId="{151B9A38-A110-4239-ACDB-594C5FE1482F}" srcOrd="2" destOrd="0" parTransId="{C0D4AFAE-A37B-41B7-AC94-BB9D43A1739F}" sibTransId="{0AB7066C-B8B3-45E7-8010-08A388ECEA4F}"/>
    <dgm:cxn modelId="{BF31642E-201D-409F-8847-D04BD0F7F0C7}" srcId="{6521EEB6-8CE9-4D73-BE74-AA72A99D661D}" destId="{D6FC8CF7-1E4D-46DA-8B25-A517572863A1}" srcOrd="5" destOrd="0" parTransId="{60A9B37C-E081-49D2-B30E-700681322264}" sibTransId="{AF0F7382-C272-4901-A3F8-CAF7787808BC}"/>
    <dgm:cxn modelId="{634CEC30-6155-4829-AD47-038D13C668AE}" type="presOf" srcId="{1F9F5B6E-2176-4675-BD7E-CCE908296CC2}" destId="{614842E9-9A26-4F8F-A0C6-21306E3D2E2E}" srcOrd="0" destOrd="0" presId="urn:microsoft.com/office/officeart/2005/8/layout/default"/>
    <dgm:cxn modelId="{1053EA39-9315-4C4D-955C-BA572EF48DCC}" srcId="{6521EEB6-8CE9-4D73-BE74-AA72A99D661D}" destId="{1F9F5B6E-2176-4675-BD7E-CCE908296CC2}" srcOrd="3" destOrd="0" parTransId="{46714AB8-D1AF-4C19-94B3-1D97E88A3864}" sibTransId="{E3C87931-ACFC-472E-93CB-A13202AB90A4}"/>
    <dgm:cxn modelId="{902ED561-6042-45C4-A6C6-CF4FACD1E0EC}" type="presOf" srcId="{151B9A38-A110-4239-ACDB-594C5FE1482F}" destId="{904779A3-4897-4069-BEB1-C8E054BD9039}" srcOrd="0" destOrd="0" presId="urn:microsoft.com/office/officeart/2005/8/layout/default"/>
    <dgm:cxn modelId="{B71F6B64-F976-48C2-A446-58E48AF718BB}" type="presOf" srcId="{497BBEF0-AD6B-42CE-A57F-C2CBAF1B79E1}" destId="{6A7D817A-B748-4F5E-A841-9CD07E68BD91}" srcOrd="0" destOrd="0" presId="urn:microsoft.com/office/officeart/2005/8/layout/default"/>
    <dgm:cxn modelId="{78E5ED6F-A33B-4C2A-B0FD-DC7126947327}" type="presOf" srcId="{381DACEE-8C1C-4A59-88DC-2CD8ECB8CC1A}" destId="{C3CE9C73-DD18-4D0F-BD44-C0A1B02AFFC3}" srcOrd="0" destOrd="0" presId="urn:microsoft.com/office/officeart/2005/8/layout/default"/>
    <dgm:cxn modelId="{449CD194-D7FB-4093-AA95-30016481BD67}" srcId="{6521EEB6-8CE9-4D73-BE74-AA72A99D661D}" destId="{BFB79463-9B80-4CFB-9DB1-123ECFE12D0B}" srcOrd="1" destOrd="0" parTransId="{44B26BEA-6B31-4B03-8E46-1F51A519E79A}" sibTransId="{F06CA289-033A-422C-B9A9-812020521D4F}"/>
    <dgm:cxn modelId="{51E33AA1-BBDA-472A-8237-41F5E906570A}" srcId="{6521EEB6-8CE9-4D73-BE74-AA72A99D661D}" destId="{381DACEE-8C1C-4A59-88DC-2CD8ECB8CC1A}" srcOrd="7" destOrd="0" parTransId="{9DA26544-20CA-413A-A1D7-BEE6F1B0278C}" sibTransId="{0E1E62A7-BD84-418C-879F-26765711CC17}"/>
    <dgm:cxn modelId="{70F5E0BC-FFBB-48CF-AAB8-80A47A4206B3}" type="presOf" srcId="{2C12F293-D23F-42DE-9A35-CBA488A78CD8}" destId="{B56508EA-CE28-4563-9519-6CADB582A5FE}" srcOrd="0" destOrd="0" presId="urn:microsoft.com/office/officeart/2005/8/layout/default"/>
    <dgm:cxn modelId="{E5EF0BC2-FE53-46E7-9F3D-8792ABA1132E}" type="presOf" srcId="{D6FC8CF7-1E4D-46DA-8B25-A517572863A1}" destId="{1C8E4841-BCB9-4678-8309-D9BF0E5AD3DC}" srcOrd="0" destOrd="0" presId="urn:microsoft.com/office/officeart/2005/8/layout/default"/>
    <dgm:cxn modelId="{479530D7-1181-48BB-8FE4-DDD083AC8651}" srcId="{6521EEB6-8CE9-4D73-BE74-AA72A99D661D}" destId="{497BBEF0-AD6B-42CE-A57F-C2CBAF1B79E1}" srcOrd="0" destOrd="0" parTransId="{E8BF8B46-3AF3-4D53-8949-EDB5FDED0F9E}" sibTransId="{3DDB35CE-4857-4E59-8F90-C6207F7FEF58}"/>
    <dgm:cxn modelId="{69FAD0E5-0C32-456C-AE18-07FAF80BD640}" srcId="{6521EEB6-8CE9-4D73-BE74-AA72A99D661D}" destId="{8428269B-9DAE-4E3F-B10D-3C27EDA8F255}" srcOrd="4" destOrd="0" parTransId="{61DC8651-5430-47C5-898D-27772AC8FDD8}" sibTransId="{E670C1CB-0783-4F75-A4F8-E572C0F19979}"/>
    <dgm:cxn modelId="{14EB00ED-4F69-4568-B4BD-83A476652171}" type="presOf" srcId="{8428269B-9DAE-4E3F-B10D-3C27EDA8F255}" destId="{3FCE5893-B477-49EA-A275-30AE55B3E4E3}" srcOrd="0" destOrd="0" presId="urn:microsoft.com/office/officeart/2005/8/layout/default"/>
    <dgm:cxn modelId="{075F6CED-B42C-4B16-9735-64234A113ADD}" srcId="{6521EEB6-8CE9-4D73-BE74-AA72A99D661D}" destId="{2C12F293-D23F-42DE-9A35-CBA488A78CD8}" srcOrd="6" destOrd="0" parTransId="{FBAC8DD4-2F08-47C1-8790-03A960DE8484}" sibTransId="{2BF85952-8513-4446-8E09-01F5F942B25E}"/>
    <dgm:cxn modelId="{339F7CF7-32F5-470D-AD4F-35B68D9DFC9F}" type="presOf" srcId="{6521EEB6-8CE9-4D73-BE74-AA72A99D661D}" destId="{B5154842-82F6-499F-BB60-3C6940313DBD}" srcOrd="0" destOrd="0" presId="urn:microsoft.com/office/officeart/2005/8/layout/default"/>
    <dgm:cxn modelId="{83249D89-DB16-4AA6-8DC1-AA617FA61D09}" type="presParOf" srcId="{B5154842-82F6-499F-BB60-3C6940313DBD}" destId="{6A7D817A-B748-4F5E-A841-9CD07E68BD91}" srcOrd="0" destOrd="0" presId="urn:microsoft.com/office/officeart/2005/8/layout/default"/>
    <dgm:cxn modelId="{68030CE5-8C47-4086-BE7A-40859F3A0787}" type="presParOf" srcId="{B5154842-82F6-499F-BB60-3C6940313DBD}" destId="{62280D3C-472A-4F10-8172-2BA6DE74CAF0}" srcOrd="1" destOrd="0" presId="urn:microsoft.com/office/officeart/2005/8/layout/default"/>
    <dgm:cxn modelId="{88A741E1-6657-4871-9BA7-9FB8F5E3D1DE}" type="presParOf" srcId="{B5154842-82F6-499F-BB60-3C6940313DBD}" destId="{FB52FC2D-92B8-4163-B79B-7FFC5888A79F}" srcOrd="2" destOrd="0" presId="urn:microsoft.com/office/officeart/2005/8/layout/default"/>
    <dgm:cxn modelId="{FC8D56BA-4C69-4A97-8F3B-AC8AB5239E04}" type="presParOf" srcId="{B5154842-82F6-499F-BB60-3C6940313DBD}" destId="{A34F9F42-C680-423A-8DBE-F144C496506A}" srcOrd="3" destOrd="0" presId="urn:microsoft.com/office/officeart/2005/8/layout/default"/>
    <dgm:cxn modelId="{C93FBD41-3019-4205-AB64-6C717410CD09}" type="presParOf" srcId="{B5154842-82F6-499F-BB60-3C6940313DBD}" destId="{904779A3-4897-4069-BEB1-C8E054BD9039}" srcOrd="4" destOrd="0" presId="urn:microsoft.com/office/officeart/2005/8/layout/default"/>
    <dgm:cxn modelId="{CFD56E5E-D64E-4273-BA5A-87BF34989C5A}" type="presParOf" srcId="{B5154842-82F6-499F-BB60-3C6940313DBD}" destId="{E9AFD949-F798-4DAA-BF16-B08E4AE49761}" srcOrd="5" destOrd="0" presId="urn:microsoft.com/office/officeart/2005/8/layout/default"/>
    <dgm:cxn modelId="{23AE4B6E-1B9E-4AB4-8437-F9802821DF31}" type="presParOf" srcId="{B5154842-82F6-499F-BB60-3C6940313DBD}" destId="{614842E9-9A26-4F8F-A0C6-21306E3D2E2E}" srcOrd="6" destOrd="0" presId="urn:microsoft.com/office/officeart/2005/8/layout/default"/>
    <dgm:cxn modelId="{EA2C5EC9-E21F-473D-A676-0AB053BC228C}" type="presParOf" srcId="{B5154842-82F6-499F-BB60-3C6940313DBD}" destId="{4210FC36-B474-4EFE-A3FC-D336AE5C1D0A}" srcOrd="7" destOrd="0" presId="urn:microsoft.com/office/officeart/2005/8/layout/default"/>
    <dgm:cxn modelId="{A90457BF-5BB6-45F2-8125-69CE7CE50599}" type="presParOf" srcId="{B5154842-82F6-499F-BB60-3C6940313DBD}" destId="{3FCE5893-B477-49EA-A275-30AE55B3E4E3}" srcOrd="8" destOrd="0" presId="urn:microsoft.com/office/officeart/2005/8/layout/default"/>
    <dgm:cxn modelId="{6FF009D2-B0CB-4DFC-9444-AC733B3A3E10}" type="presParOf" srcId="{B5154842-82F6-499F-BB60-3C6940313DBD}" destId="{8CF0449F-B432-4AF1-BA80-28C1A12D9B31}" srcOrd="9" destOrd="0" presId="urn:microsoft.com/office/officeart/2005/8/layout/default"/>
    <dgm:cxn modelId="{3AE363A1-015B-4DF2-8683-FF9D08DCEBB9}" type="presParOf" srcId="{B5154842-82F6-499F-BB60-3C6940313DBD}" destId="{1C8E4841-BCB9-4678-8309-D9BF0E5AD3DC}" srcOrd="10" destOrd="0" presId="urn:microsoft.com/office/officeart/2005/8/layout/default"/>
    <dgm:cxn modelId="{A6462044-A74E-4BF7-ADBF-E02E23BF2C58}" type="presParOf" srcId="{B5154842-82F6-499F-BB60-3C6940313DBD}" destId="{F8262642-1F16-4553-AFB3-B7A467E75ECE}" srcOrd="11" destOrd="0" presId="urn:microsoft.com/office/officeart/2005/8/layout/default"/>
    <dgm:cxn modelId="{DA38D0B1-17A2-4988-8636-49019DB62111}" type="presParOf" srcId="{B5154842-82F6-499F-BB60-3C6940313DBD}" destId="{B56508EA-CE28-4563-9519-6CADB582A5FE}" srcOrd="12" destOrd="0" presId="urn:microsoft.com/office/officeart/2005/8/layout/default"/>
    <dgm:cxn modelId="{B3A1EA31-7A59-41AA-BF64-560FDCB18BAC}" type="presParOf" srcId="{B5154842-82F6-499F-BB60-3C6940313DBD}" destId="{9DF4AF8B-B7C0-4438-A140-EC0BF134BD1D}" srcOrd="13" destOrd="0" presId="urn:microsoft.com/office/officeart/2005/8/layout/default"/>
    <dgm:cxn modelId="{8ACCDB2E-026A-4F74-B22B-F2544229AA98}" type="presParOf" srcId="{B5154842-82F6-499F-BB60-3C6940313DBD}" destId="{C3CE9C73-DD18-4D0F-BD44-C0A1B02AFFC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DFF559-505C-4191-ADE2-5C79A1FC080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314879C-33B2-49E0-B4F9-C7775650CD43}">
      <dgm:prSet/>
      <dgm:spPr/>
      <dgm:t>
        <a:bodyPr/>
        <a:lstStyle/>
        <a:p>
          <a:r>
            <a:rPr lang="en-US"/>
            <a:t>Save lives</a:t>
          </a:r>
        </a:p>
      </dgm:t>
    </dgm:pt>
    <dgm:pt modelId="{CFCAD133-646A-46D5-A95B-A48D998B5161}" type="parTrans" cxnId="{70D8CB5F-D746-494F-932A-DA819FEDB73C}">
      <dgm:prSet/>
      <dgm:spPr/>
      <dgm:t>
        <a:bodyPr/>
        <a:lstStyle/>
        <a:p>
          <a:endParaRPr lang="en-US"/>
        </a:p>
      </dgm:t>
    </dgm:pt>
    <dgm:pt modelId="{5B88892B-ACA8-4781-9623-4A836C608290}" type="sibTrans" cxnId="{70D8CB5F-D746-494F-932A-DA819FEDB73C}">
      <dgm:prSet/>
      <dgm:spPr/>
      <dgm:t>
        <a:bodyPr/>
        <a:lstStyle/>
        <a:p>
          <a:endParaRPr lang="en-US"/>
        </a:p>
      </dgm:t>
    </dgm:pt>
    <dgm:pt modelId="{9255A00C-EFD6-4A2D-A700-EB9B3BD96214}">
      <dgm:prSet/>
      <dgm:spPr/>
      <dgm:t>
        <a:bodyPr/>
        <a:lstStyle/>
        <a:p>
          <a:r>
            <a:rPr lang="en-US"/>
            <a:t>Reduce property damage</a:t>
          </a:r>
        </a:p>
      </dgm:t>
    </dgm:pt>
    <dgm:pt modelId="{C296D26E-8588-47B2-8567-08A446164E29}" type="parTrans" cxnId="{3200FB0A-DF56-4ABB-A91A-88738A7D81F6}">
      <dgm:prSet/>
      <dgm:spPr/>
      <dgm:t>
        <a:bodyPr/>
        <a:lstStyle/>
        <a:p>
          <a:endParaRPr lang="en-US"/>
        </a:p>
      </dgm:t>
    </dgm:pt>
    <dgm:pt modelId="{0F0E4E11-14C8-452F-9A4C-CB5D2CA375E6}" type="sibTrans" cxnId="{3200FB0A-DF56-4ABB-A91A-88738A7D81F6}">
      <dgm:prSet/>
      <dgm:spPr/>
      <dgm:t>
        <a:bodyPr/>
        <a:lstStyle/>
        <a:p>
          <a:endParaRPr lang="en-US"/>
        </a:p>
      </dgm:t>
    </dgm:pt>
    <dgm:pt modelId="{D3C27BA1-EB0C-4C0F-A910-FCD55F6970F9}">
      <dgm:prSet/>
      <dgm:spPr/>
      <dgm:t>
        <a:bodyPr/>
        <a:lstStyle/>
        <a:p>
          <a:r>
            <a:rPr lang="en-US" dirty="0"/>
            <a:t>Focus today is on </a:t>
          </a:r>
          <a:r>
            <a:rPr lang="en-US" b="1" dirty="0"/>
            <a:t>Coordination and Communication</a:t>
          </a:r>
          <a:endParaRPr lang="en-US" dirty="0"/>
        </a:p>
      </dgm:t>
    </dgm:pt>
    <dgm:pt modelId="{E777223B-9AA3-42B9-ADDF-8A4C616EAA2A}" type="parTrans" cxnId="{1509EABD-1792-459D-8760-8655F6F31270}">
      <dgm:prSet/>
      <dgm:spPr/>
      <dgm:t>
        <a:bodyPr/>
        <a:lstStyle/>
        <a:p>
          <a:endParaRPr lang="en-US"/>
        </a:p>
      </dgm:t>
    </dgm:pt>
    <dgm:pt modelId="{B6033005-265F-48B5-87DF-00038C4E9A70}" type="sibTrans" cxnId="{1509EABD-1792-459D-8760-8655F6F31270}">
      <dgm:prSet/>
      <dgm:spPr/>
      <dgm:t>
        <a:bodyPr/>
        <a:lstStyle/>
        <a:p>
          <a:endParaRPr lang="en-US"/>
        </a:p>
      </dgm:t>
    </dgm:pt>
    <dgm:pt modelId="{AB82203C-0AE1-401E-8C79-07A780256F84}" type="pres">
      <dgm:prSet presAssocID="{8BDFF559-505C-4191-ADE2-5C79A1FC0808}" presName="linear" presStyleCnt="0">
        <dgm:presLayoutVars>
          <dgm:animLvl val="lvl"/>
          <dgm:resizeHandles val="exact"/>
        </dgm:presLayoutVars>
      </dgm:prSet>
      <dgm:spPr/>
    </dgm:pt>
    <dgm:pt modelId="{B160B20B-4BAD-4D13-9755-8EBD80476F8C}" type="pres">
      <dgm:prSet presAssocID="{0314879C-33B2-49E0-B4F9-C7775650CD4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A07864D-80C3-4866-884C-042101532ACC}" type="pres">
      <dgm:prSet presAssocID="{5B88892B-ACA8-4781-9623-4A836C608290}" presName="spacer" presStyleCnt="0"/>
      <dgm:spPr/>
    </dgm:pt>
    <dgm:pt modelId="{C8E1B1C2-F5BD-4939-9B2F-D6B484873DED}" type="pres">
      <dgm:prSet presAssocID="{9255A00C-EFD6-4A2D-A700-EB9B3BD9621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2493484-4253-49E9-AAA3-AEA4DF0BC469}" type="pres">
      <dgm:prSet presAssocID="{0F0E4E11-14C8-452F-9A4C-CB5D2CA375E6}" presName="spacer" presStyleCnt="0"/>
      <dgm:spPr/>
    </dgm:pt>
    <dgm:pt modelId="{37A8B153-3511-4C79-AF0D-25EDD5971F76}" type="pres">
      <dgm:prSet presAssocID="{D3C27BA1-EB0C-4C0F-A910-FCD55F6970F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200FB0A-DF56-4ABB-A91A-88738A7D81F6}" srcId="{8BDFF559-505C-4191-ADE2-5C79A1FC0808}" destId="{9255A00C-EFD6-4A2D-A700-EB9B3BD96214}" srcOrd="1" destOrd="0" parTransId="{C296D26E-8588-47B2-8567-08A446164E29}" sibTransId="{0F0E4E11-14C8-452F-9A4C-CB5D2CA375E6}"/>
    <dgm:cxn modelId="{6675955F-E2FF-46E1-BF64-0B0710363ED7}" type="presOf" srcId="{8BDFF559-505C-4191-ADE2-5C79A1FC0808}" destId="{AB82203C-0AE1-401E-8C79-07A780256F84}" srcOrd="0" destOrd="0" presId="urn:microsoft.com/office/officeart/2005/8/layout/vList2"/>
    <dgm:cxn modelId="{70D8CB5F-D746-494F-932A-DA819FEDB73C}" srcId="{8BDFF559-505C-4191-ADE2-5C79A1FC0808}" destId="{0314879C-33B2-49E0-B4F9-C7775650CD43}" srcOrd="0" destOrd="0" parTransId="{CFCAD133-646A-46D5-A95B-A48D998B5161}" sibTransId="{5B88892B-ACA8-4781-9623-4A836C608290}"/>
    <dgm:cxn modelId="{FAA4F9A4-4556-4959-B678-87910158BE02}" type="presOf" srcId="{9255A00C-EFD6-4A2D-A700-EB9B3BD96214}" destId="{C8E1B1C2-F5BD-4939-9B2F-D6B484873DED}" srcOrd="0" destOrd="0" presId="urn:microsoft.com/office/officeart/2005/8/layout/vList2"/>
    <dgm:cxn modelId="{5C8D2FBD-0731-46C5-9456-AD71B2313BC6}" type="presOf" srcId="{0314879C-33B2-49E0-B4F9-C7775650CD43}" destId="{B160B20B-4BAD-4D13-9755-8EBD80476F8C}" srcOrd="0" destOrd="0" presId="urn:microsoft.com/office/officeart/2005/8/layout/vList2"/>
    <dgm:cxn modelId="{1509EABD-1792-459D-8760-8655F6F31270}" srcId="{8BDFF559-505C-4191-ADE2-5C79A1FC0808}" destId="{D3C27BA1-EB0C-4C0F-A910-FCD55F6970F9}" srcOrd="2" destOrd="0" parTransId="{E777223B-9AA3-42B9-ADDF-8A4C616EAA2A}" sibTransId="{B6033005-265F-48B5-87DF-00038C4E9A70}"/>
    <dgm:cxn modelId="{023CBFBF-C69B-4433-86EB-B8EA4181A042}" type="presOf" srcId="{D3C27BA1-EB0C-4C0F-A910-FCD55F6970F9}" destId="{37A8B153-3511-4C79-AF0D-25EDD5971F76}" srcOrd="0" destOrd="0" presId="urn:microsoft.com/office/officeart/2005/8/layout/vList2"/>
    <dgm:cxn modelId="{675F17D4-CD3D-4CE0-BAE8-D9E70A7FBED0}" type="presParOf" srcId="{AB82203C-0AE1-401E-8C79-07A780256F84}" destId="{B160B20B-4BAD-4D13-9755-8EBD80476F8C}" srcOrd="0" destOrd="0" presId="urn:microsoft.com/office/officeart/2005/8/layout/vList2"/>
    <dgm:cxn modelId="{AC6C7E8F-6A6C-47B0-919F-9521D4B45908}" type="presParOf" srcId="{AB82203C-0AE1-401E-8C79-07A780256F84}" destId="{BA07864D-80C3-4866-884C-042101532ACC}" srcOrd="1" destOrd="0" presId="urn:microsoft.com/office/officeart/2005/8/layout/vList2"/>
    <dgm:cxn modelId="{CE2A1A22-9B9D-47A2-B770-58F9383B1B2E}" type="presParOf" srcId="{AB82203C-0AE1-401E-8C79-07A780256F84}" destId="{C8E1B1C2-F5BD-4939-9B2F-D6B484873DED}" srcOrd="2" destOrd="0" presId="urn:microsoft.com/office/officeart/2005/8/layout/vList2"/>
    <dgm:cxn modelId="{DFB16117-5D50-4DD8-A283-FDDB8045CD3A}" type="presParOf" srcId="{AB82203C-0AE1-401E-8C79-07A780256F84}" destId="{F2493484-4253-49E9-AAA3-AEA4DF0BC469}" srcOrd="3" destOrd="0" presId="urn:microsoft.com/office/officeart/2005/8/layout/vList2"/>
    <dgm:cxn modelId="{6658834C-5F4E-4A68-A7BA-A7CAE1CEFBA2}" type="presParOf" srcId="{AB82203C-0AE1-401E-8C79-07A780256F84}" destId="{37A8B153-3511-4C79-AF0D-25EDD5971F7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D817A-B748-4F5E-A841-9CD07E68BD91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White noise</a:t>
          </a:r>
        </a:p>
      </dsp:txBody>
      <dsp:txXfrm>
        <a:off x="3080" y="587032"/>
        <a:ext cx="2444055" cy="1466433"/>
      </dsp:txXfrm>
    </dsp:sp>
    <dsp:sp modelId="{FB52FC2D-92B8-4163-B79B-7FFC5888A79F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Tracking people, assets, victims</a:t>
          </a:r>
        </a:p>
      </dsp:txBody>
      <dsp:txXfrm>
        <a:off x="2691541" y="587032"/>
        <a:ext cx="2444055" cy="1466433"/>
      </dsp:txXfrm>
    </dsp:sp>
    <dsp:sp modelId="{904779A3-4897-4069-BEB1-C8E054BD9039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Inefficient communication</a:t>
          </a:r>
        </a:p>
      </dsp:txBody>
      <dsp:txXfrm>
        <a:off x="5380002" y="587032"/>
        <a:ext cx="2444055" cy="1466433"/>
      </dsp:txXfrm>
    </dsp:sp>
    <dsp:sp modelId="{614842E9-9A26-4F8F-A0C6-21306E3D2E2E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Information silos</a:t>
          </a:r>
        </a:p>
      </dsp:txBody>
      <dsp:txXfrm>
        <a:off x="8068463" y="587032"/>
        <a:ext cx="2444055" cy="1466433"/>
      </dsp:txXfrm>
    </dsp:sp>
    <dsp:sp modelId="{3FCE5893-B477-49EA-A275-30AE55B3E4E3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Manual dispatch or limited efficiency</a:t>
          </a:r>
        </a:p>
      </dsp:txBody>
      <dsp:txXfrm>
        <a:off x="3080" y="2297871"/>
        <a:ext cx="2444055" cy="1466433"/>
      </dsp:txXfrm>
    </dsp:sp>
    <dsp:sp modelId="{1C8E4841-BCB9-4678-8309-D9BF0E5AD3DC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Online spreadsheets</a:t>
          </a:r>
        </a:p>
      </dsp:txBody>
      <dsp:txXfrm>
        <a:off x="2691541" y="2297871"/>
        <a:ext cx="2444055" cy="1466433"/>
      </dsp:txXfrm>
    </dsp:sp>
    <dsp:sp modelId="{B56508EA-CE28-4563-9519-6CADB582A5FE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Lack of real-time information</a:t>
          </a:r>
        </a:p>
      </dsp:txBody>
      <dsp:txXfrm>
        <a:off x="5380002" y="2297871"/>
        <a:ext cx="2444055" cy="1466433"/>
      </dsp:txXfrm>
    </dsp:sp>
    <dsp:sp modelId="{C3CE9C73-DD18-4D0F-BD44-C0A1B02AFFC3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Cell phone networks</a:t>
          </a:r>
        </a:p>
      </dsp:txBody>
      <dsp:txXfrm>
        <a:off x="8068463" y="2297871"/>
        <a:ext cx="2444055" cy="1466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0B20B-4BAD-4D13-9755-8EBD80476F8C}">
      <dsp:nvSpPr>
        <dsp:cNvPr id="0" name=""/>
        <dsp:cNvSpPr/>
      </dsp:nvSpPr>
      <dsp:spPr>
        <a:xfrm>
          <a:off x="0" y="737941"/>
          <a:ext cx="10515600" cy="8874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Save lives</a:t>
          </a:r>
        </a:p>
      </dsp:txBody>
      <dsp:txXfrm>
        <a:off x="43321" y="781262"/>
        <a:ext cx="10428958" cy="800803"/>
      </dsp:txXfrm>
    </dsp:sp>
    <dsp:sp modelId="{C8E1B1C2-F5BD-4939-9B2F-D6B484873DED}">
      <dsp:nvSpPr>
        <dsp:cNvPr id="0" name=""/>
        <dsp:cNvSpPr/>
      </dsp:nvSpPr>
      <dsp:spPr>
        <a:xfrm>
          <a:off x="0" y="1731946"/>
          <a:ext cx="10515600" cy="8874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Reduce property damage</a:t>
          </a:r>
        </a:p>
      </dsp:txBody>
      <dsp:txXfrm>
        <a:off x="43321" y="1775267"/>
        <a:ext cx="10428958" cy="800803"/>
      </dsp:txXfrm>
    </dsp:sp>
    <dsp:sp modelId="{37A8B153-3511-4C79-AF0D-25EDD5971F76}">
      <dsp:nvSpPr>
        <dsp:cNvPr id="0" name=""/>
        <dsp:cNvSpPr/>
      </dsp:nvSpPr>
      <dsp:spPr>
        <a:xfrm>
          <a:off x="0" y="2725951"/>
          <a:ext cx="10515600" cy="8874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Focus today is on </a:t>
          </a:r>
          <a:r>
            <a:rPr lang="en-US" sz="3700" b="1" kern="1200" dirty="0"/>
            <a:t>Coordination and Communication</a:t>
          </a:r>
          <a:endParaRPr lang="en-US" sz="3700" kern="1200" dirty="0"/>
        </a:p>
      </dsp:txBody>
      <dsp:txXfrm>
        <a:off x="43321" y="2769272"/>
        <a:ext cx="10428958" cy="800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9D2B-E46B-4A75-BD32-A8AB1AAE9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17CB59-1D06-47FB-9595-1E9C91C17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0E84A-5BF9-4C85-B40E-8E05D50D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1A42-1271-4932-A30C-6D4674F9ACD0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5F728-E7F6-4399-809A-94632A14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CA8DE-7838-470F-8355-4D04018C9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C7C29-4D64-4244-8642-1990FA953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5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DAB02-AA4F-4DF5-B5D8-6F3AA2FF4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43C68-78A8-4F9A-97B0-26993D77A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25C74-E0E0-4F80-99AE-804F5B860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1A42-1271-4932-A30C-6D4674F9ACD0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78ABD-E064-4646-8F14-93E7CA1FD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A058D-C33A-4132-9117-995431C0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C7C29-4D64-4244-8642-1990FA953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7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A5BFD1-2DA6-4B83-8BDD-14D40E4946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1C09E-8C6D-426D-BAC7-BCC0E91AD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C044F-39BE-4293-8DB6-A580F8A3C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1A42-1271-4932-A30C-6D4674F9ACD0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BF0D0-7BD1-42E7-B01A-B97936CF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86599-A81C-477A-BAFA-3B200008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C7C29-4D64-4244-8642-1990FA953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86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CFBF7-C66B-4E5C-87B5-9434153C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E589E-A199-47D5-9325-B221BCB20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FAABC-8633-4E70-A313-C05E200D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1A42-1271-4932-A30C-6D4674F9ACD0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19D-CD01-4D49-A46C-D4E0EB659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50833-0121-43AA-8B69-1C2B8A48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C7C29-4D64-4244-8642-1990FA953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40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F0C00-BE74-46D5-957B-872FEEF29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80B01-9559-4AAE-AA87-F79854C81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D01D4-A13A-4459-AD51-AC3C89C34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1A42-1271-4932-A30C-6D4674F9ACD0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16956-F0ED-4338-B37D-B614A97C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340CE-AF2B-49AA-AC04-08F03EC1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C7C29-4D64-4244-8642-1990FA953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31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BB39F-A91D-4CE5-A439-E5D1C9055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88816-237F-47F9-827B-BDCCBC1CB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962F-F812-45DF-A9EB-57185EB46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7B0E8-7472-45C5-AFDA-9DE3E6763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1A42-1271-4932-A30C-6D4674F9ACD0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F1289-7944-45C3-838E-14579548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FEDCB-E159-4961-9712-9B2D8FF85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C7C29-4D64-4244-8642-1990FA953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F792-5ACA-489D-A2C6-A16BC7167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2BDF5-F66A-4D2F-8228-4DE74F478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7CF7E-F45C-4159-A93E-8E37BD8C6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70DC9-61AD-4A98-8674-D6609A4C1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9FF12-1C82-47FF-B842-AE6D5A3CF4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CE1D5-E160-4E25-A6CE-A8379E73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1A42-1271-4932-A30C-6D4674F9ACD0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DAD8C1-D8A7-4727-BA4F-8C36BDC8E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DEF409-29E0-4A08-A3CE-B55018F9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C7C29-4D64-4244-8642-1990FA953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75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8BFD-8B36-40D8-A590-44001B73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33F4D1-486B-4BBF-A3C5-7B85A1540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1A42-1271-4932-A30C-6D4674F9ACD0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502767-EBB0-44A2-B913-4BAC06E58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010AA-FBE1-43FE-A873-6BB88CC5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C7C29-4D64-4244-8642-1990FA953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7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5587CC-2ED9-4DD4-A507-4F3944CB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1A42-1271-4932-A30C-6D4674F9ACD0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FC4851-7749-45D0-BF70-C1A4112A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8B86D-E6BC-4093-953B-9474814F7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C7C29-4D64-4244-8642-1990FA953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2BF4-B3E3-4367-A9FC-A6FBD3C7A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6FBFF-2BFD-4A5B-BDFF-90E81EDEC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9FBA7-9ED7-4FFE-A3D5-0300A743B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98AE4-93E2-40E8-9693-4ADC7DF44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1A42-1271-4932-A30C-6D4674F9ACD0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46ADF-221D-4CAD-9348-CD45B59B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9C3C8-934C-44C1-9BDC-2A1F3A07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C7C29-4D64-4244-8642-1990FA953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9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3CD67-4BFB-421A-8C7E-3283F84F2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06A458-F81D-433D-8C83-076713482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C8E88-04CF-425E-902C-11E71B79D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3769E-D02F-4C24-9298-81F52A58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1A42-1271-4932-A30C-6D4674F9ACD0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3EAE7-CFD1-4689-A922-B10A94306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088BC-3791-46A1-BD75-773DBDC0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C7C29-4D64-4244-8642-1990FA953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596E2-C9FC-4779-9598-6FD62274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21D1B-CE53-41C3-82BC-BB6C3387D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44FA7-4376-4421-98D6-7840093132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C1A42-1271-4932-A30C-6D4674F9ACD0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1FA24-A031-4940-A14C-D104ECC98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B29A5-693B-4DA7-910B-E2501E701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C7C29-4D64-4244-8642-1990FA953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47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C0D439-57C4-4AF4-8B4B-2459DDDF2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8" y="988853"/>
            <a:ext cx="4173822" cy="1322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97AA8F-A59C-40FA-96CE-5D9CF6546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35817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Dispatching &amp; Communication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A4236-0517-41F3-804B-CDA7F6C85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800" dirty="0"/>
              <a:t>People Helping </a:t>
            </a:r>
            <a:br>
              <a:rPr lang="en-US" sz="2800" dirty="0"/>
            </a:br>
            <a:r>
              <a:rPr lang="en-US" sz="2800" dirty="0"/>
              <a:t>People &amp; Animals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BB19EB-27E9-60E2-6438-65EF643F5FD0}"/>
              </a:ext>
            </a:extLst>
          </p:cNvPr>
          <p:cNvGrpSpPr/>
          <p:nvPr/>
        </p:nvGrpSpPr>
        <p:grpSpPr>
          <a:xfrm>
            <a:off x="4700635" y="407711"/>
            <a:ext cx="7108915" cy="6042578"/>
            <a:chOff x="4700635" y="407711"/>
            <a:chExt cx="7108915" cy="6042578"/>
          </a:xfrm>
        </p:grpSpPr>
        <p:pic>
          <p:nvPicPr>
            <p:cNvPr id="9" name="Picture 8" descr="A computer screen with a map and a phone&#10;&#10;Description automatically generated">
              <a:extLst>
                <a:ext uri="{FF2B5EF4-FFF2-40B4-BE49-F238E27FC236}">
                  <a16:creationId xmlns:a16="http://schemas.microsoft.com/office/drawing/2014/main" id="{17EED5C6-83FF-993E-1021-2AB51C60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635" y="407711"/>
              <a:ext cx="7108915" cy="60425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72C5AA-FCD4-6292-FA3E-321E9C153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7678" y="1030922"/>
              <a:ext cx="6505996" cy="3104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73">
        <p:fade/>
      </p:transition>
    </mc:Choice>
    <mc:Fallback xmlns="">
      <p:transition spd="med" advClick="0" advTm="70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7519F-69EB-7B4F-D330-828D9568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Mobile App </a:t>
            </a:r>
          </a:p>
        </p:txBody>
      </p:sp>
      <p:pic>
        <p:nvPicPr>
          <p:cNvPr id="9" name="Picture 8" descr="A black cell phone with a white background&#10;&#10;Description automatically generated">
            <a:extLst>
              <a:ext uri="{FF2B5EF4-FFF2-40B4-BE49-F238E27FC236}">
                <a16:creationId xmlns:a16="http://schemas.microsoft.com/office/drawing/2014/main" id="{CE74FE3F-8E6D-F1C2-A31B-4340F82FB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" r="2" b="1006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B974C2-3735-6C31-BBC0-EDEA34546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b="1"/>
              <a:t>Closest help may be another member</a:t>
            </a:r>
          </a:p>
          <a:p>
            <a:r>
              <a:rPr lang="en-US" sz="1400" b="1"/>
              <a:t>Every citizen is a data node</a:t>
            </a:r>
            <a:br>
              <a:rPr lang="en-US" sz="1400"/>
            </a:br>
            <a:endParaRPr lang="en-US" sz="1400"/>
          </a:p>
          <a:p>
            <a:r>
              <a:rPr lang="en-US" sz="1400"/>
              <a:t>Real-time location</a:t>
            </a:r>
          </a:p>
          <a:p>
            <a:r>
              <a:rPr lang="en-US" sz="1400"/>
              <a:t>Mission dispatch management</a:t>
            </a:r>
          </a:p>
          <a:p>
            <a:r>
              <a:rPr lang="en-US" sz="1400"/>
              <a:t>Real-time data that expires</a:t>
            </a:r>
          </a:p>
          <a:p>
            <a:r>
              <a:rPr lang="en-US" sz="1400"/>
              <a:t>Routine and priority help requests with exact location</a:t>
            </a:r>
          </a:p>
          <a:p>
            <a:r>
              <a:rPr lang="en-US" sz="1400"/>
              <a:t>SitReps</a:t>
            </a:r>
          </a:p>
          <a:p>
            <a:r>
              <a:rPr lang="en-US" sz="1400"/>
              <a:t>Member track history (org only)</a:t>
            </a:r>
          </a:p>
          <a:p>
            <a:r>
              <a:rPr lang="en-US" sz="1400"/>
              <a:t>Help fill the gap for low priority help requests</a:t>
            </a:r>
          </a:p>
          <a:p>
            <a:r>
              <a:rPr lang="en-US" sz="1400"/>
              <a:t>Aids in long-haul recovery</a:t>
            </a:r>
          </a:p>
        </p:txBody>
      </p:sp>
    </p:spTree>
    <p:extLst>
      <p:ext uri="{BB962C8B-B14F-4D97-AF65-F5344CB8AC3E}">
        <p14:creationId xmlns:p14="http://schemas.microsoft.com/office/powerpoint/2010/main" val="115999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842">
        <p:fade/>
      </p:transition>
    </mc:Choice>
    <mc:Fallback xmlns="">
      <p:transition spd="med" advTm="1984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6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1470B1-8E0E-09B9-85D1-1CE97A41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720" y="-1016000"/>
            <a:ext cx="4003361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Request Help </a:t>
            </a:r>
            <a:b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Give Help</a:t>
            </a:r>
          </a:p>
        </p:txBody>
      </p:sp>
      <p:grpSp>
        <p:nvGrpSpPr>
          <p:cNvPr id="30" name="Group 18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 descr="A hand holding a white cell phone&#10;&#10;Description automatically generated with low confidence">
            <a:extLst>
              <a:ext uri="{FF2B5EF4-FFF2-40B4-BE49-F238E27FC236}">
                <a16:creationId xmlns:a16="http://schemas.microsoft.com/office/drawing/2014/main" id="{80700293-F962-4AB7-9D8E-A707CC33D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r="21098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531F346-7088-4C51-817B-ADC55BC111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91" r="16409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35" name="Group 30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2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A cell phone with a map&#10;&#10;Description automatically generated">
            <a:extLst>
              <a:ext uri="{FF2B5EF4-FFF2-40B4-BE49-F238E27FC236}">
                <a16:creationId xmlns:a16="http://schemas.microsoft.com/office/drawing/2014/main" id="{C7B4058C-705A-AAB6-4976-807F1C3409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4" b="99275" l="9984" r="89936">
                        <a14:foregroundMark x1="12963" y1="90851" x2="22222" y2="96422"/>
                        <a14:foregroundMark x1="22222" y1="96422" x2="75040" y2="97600"/>
                        <a14:foregroundMark x1="75040" y1="97600" x2="86473" y2="92663"/>
                        <a14:foregroundMark x1="86473" y1="92663" x2="86473" y2="89357"/>
                        <a14:foregroundMark x1="13205" y1="95652" x2="88084" y2="99275"/>
                        <a14:foregroundMark x1="88084" y1="99275" x2="86957" y2="94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80"/>
          <a:stretch/>
        </p:blipFill>
        <p:spPr>
          <a:xfrm>
            <a:off x="4487592" y="2579876"/>
            <a:ext cx="3216816" cy="4358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B6C29-AFF5-80B7-E6EB-40E218944A12}"/>
              </a:ext>
            </a:extLst>
          </p:cNvPr>
          <p:cNvSpPr txBox="1"/>
          <p:nvPr/>
        </p:nvSpPr>
        <p:spPr>
          <a:xfrm>
            <a:off x="4175225" y="6249470"/>
            <a:ext cx="3720901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Call 911 first</a:t>
            </a:r>
          </a:p>
        </p:txBody>
      </p:sp>
    </p:spTree>
    <p:extLst>
      <p:ext uri="{BB962C8B-B14F-4D97-AF65-F5344CB8AC3E}">
        <p14:creationId xmlns:p14="http://schemas.microsoft.com/office/powerpoint/2010/main" val="39144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47">
        <p:fade/>
      </p:transition>
    </mc:Choice>
    <mc:Fallback xmlns="">
      <p:transition spd="med" advTm="734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71DBD2-3B77-4A79-B20B-A2B1EBBE1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4CD5A-DFA9-4697-95A8-A758FBF5E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ECEF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8CC25-4776-4AD3-9A80-5B428622A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5" r="1" b="1"/>
          <a:stretch/>
        </p:blipFill>
        <p:spPr>
          <a:xfrm>
            <a:off x="643468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ADC5364A-D020-4B7C-8419-915A9FECA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" b="36290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48">
        <p:fade/>
      </p:transition>
    </mc:Choice>
    <mc:Fallback xmlns="">
      <p:transition spd="med" advTm="5448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3B71DBD2-3B77-4A79-B20B-A2B1EBBE1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DD94CD5A-DFA9-4697-95A8-A758FBF5E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3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420DF525-60FC-4DC1-990E-A92DFCD49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5" r="17793" b="-1"/>
          <a:stretch/>
        </p:blipFill>
        <p:spPr>
          <a:xfrm>
            <a:off x="643468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1555C1C-A61C-4E2F-81AF-5117357104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b="37085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6">
        <p:fade/>
      </p:transition>
    </mc:Choice>
    <mc:Fallback xmlns="">
      <p:transition spd="med" advTm="389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D0208F-85D0-4CB2-9B01-0D26696F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>
            <a:normAutofit/>
          </a:bodyPr>
          <a:lstStyle/>
          <a:p>
            <a:r>
              <a:rPr lang="en-US" dirty="0"/>
              <a:t>Teams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3D6E1E-0370-4815-9E69-D837924CA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3543298" cy="3973337"/>
          </a:xfrm>
        </p:spPr>
        <p:txBody>
          <a:bodyPr>
            <a:normAutofit/>
          </a:bodyPr>
          <a:lstStyle/>
          <a:p>
            <a:r>
              <a:rPr lang="en-US" sz="2000" dirty="0"/>
              <a:t>Private</a:t>
            </a:r>
          </a:p>
          <a:p>
            <a:r>
              <a:rPr lang="en-US" sz="2000" dirty="0"/>
              <a:t>Closed communication and location sharing</a:t>
            </a:r>
          </a:p>
          <a:p>
            <a:r>
              <a:rPr lang="en-US" sz="2000" dirty="0"/>
              <a:t>Examples</a:t>
            </a:r>
          </a:p>
          <a:p>
            <a:pPr lvl="1"/>
            <a:r>
              <a:rPr lang="en-US" sz="1600" dirty="0"/>
              <a:t>SAR team</a:t>
            </a:r>
          </a:p>
          <a:p>
            <a:pPr lvl="1"/>
            <a:r>
              <a:rPr lang="en-US" sz="1600" dirty="0"/>
              <a:t>Family</a:t>
            </a:r>
          </a:p>
          <a:p>
            <a:pPr lvl="1"/>
            <a:r>
              <a:rPr lang="en-US" sz="1600" dirty="0"/>
              <a:t>Church</a:t>
            </a:r>
          </a:p>
          <a:p>
            <a:pPr lvl="1"/>
            <a:r>
              <a:rPr lang="en-US" sz="1600" dirty="0"/>
              <a:t>Neighborhood</a:t>
            </a:r>
          </a:p>
          <a:p>
            <a:pPr lvl="1"/>
            <a:r>
              <a:rPr lang="en-US" sz="1600" dirty="0"/>
              <a:t>Training event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F60F869C-2D64-4BA9-A63F-E24760BD75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r="2" b="2"/>
          <a:stretch/>
        </p:blipFill>
        <p:spPr>
          <a:xfrm>
            <a:off x="5262110" y="89380"/>
            <a:ext cx="3356015" cy="7168670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1F976F-D263-48EC-AD34-5EA63C4205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r="2" b="2"/>
          <a:stretch/>
        </p:blipFill>
        <p:spPr>
          <a:xfrm>
            <a:off x="8835985" y="89380"/>
            <a:ext cx="3356015" cy="71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49">
        <p:fade/>
      </p:transition>
    </mc:Choice>
    <mc:Fallback xmlns="">
      <p:transition spd="med" advTm="8649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2B487-55FB-4D0C-E7D7-0022AB10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457201"/>
            <a:ext cx="5337270" cy="1835911"/>
          </a:xfrm>
        </p:spPr>
        <p:txBody>
          <a:bodyPr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Volunteer Hours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B8978-78DE-BA76-2C5E-5D7118C12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4" y="2798064"/>
            <a:ext cx="5461095" cy="3417611"/>
          </a:xfrm>
        </p:spPr>
        <p:txBody>
          <a:bodyPr anchor="t">
            <a:normAutofit lnSpcReduction="1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Track volunteer hours</a:t>
            </a:r>
          </a:p>
          <a:p>
            <a:r>
              <a:rPr lang="en-US" sz="3600" dirty="0">
                <a:solidFill>
                  <a:srgbClr val="FFFFFF"/>
                </a:solidFill>
              </a:rPr>
              <a:t>No double entry - Fast submission</a:t>
            </a:r>
          </a:p>
          <a:p>
            <a:r>
              <a:rPr lang="en-US" sz="3600" dirty="0">
                <a:solidFill>
                  <a:srgbClr val="FFFFFF"/>
                </a:solidFill>
              </a:rPr>
              <a:t>Consolidated online</a:t>
            </a:r>
          </a:p>
          <a:p>
            <a:r>
              <a:rPr lang="en-US" sz="3600" dirty="0">
                <a:solidFill>
                  <a:srgbClr val="FFFFFF"/>
                </a:solidFill>
              </a:rPr>
              <a:t>Event and organization specific</a:t>
            </a: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AAAF6DAA-112E-A90D-831F-D799CEAAC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92" y="0"/>
            <a:ext cx="3168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49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with a weather map on the screen&#10;&#10;Description automatically generated">
            <a:extLst>
              <a:ext uri="{FF2B5EF4-FFF2-40B4-BE49-F238E27FC236}">
                <a16:creationId xmlns:a16="http://schemas.microsoft.com/office/drawing/2014/main" id="{07C1F1A4-F84E-B0E0-F1A2-2587FF16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9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8542CA-028D-E45C-1CC1-9853CB26A6DA}"/>
              </a:ext>
            </a:extLst>
          </p:cNvPr>
          <p:cNvSpPr/>
          <p:nvPr/>
        </p:nvSpPr>
        <p:spPr>
          <a:xfrm>
            <a:off x="3049" y="152399"/>
            <a:ext cx="12188951" cy="7837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479635-D976-FCF7-6737-C97F812B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16" y="197153"/>
            <a:ext cx="5452529" cy="67370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Web Portal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69476-B241-2679-B5DA-3C31BA7CF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1448" y="324539"/>
            <a:ext cx="5449479" cy="439491"/>
          </a:xfr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Built for volunteer response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31">
        <p:fade/>
      </p:transition>
    </mc:Choice>
    <mc:Fallback xmlns="">
      <p:transition spd="med" advTm="333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7519F-69EB-7B4F-D330-828D9568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Web Portal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B974C2-3735-6C31-BBC0-EDEA34546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754880" cy="39302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Consolidation of information</a:t>
            </a:r>
          </a:p>
          <a:p>
            <a:r>
              <a:rPr lang="en-US" sz="2400" dirty="0"/>
              <a:t>Visual and text</a:t>
            </a:r>
          </a:p>
          <a:p>
            <a:r>
              <a:rPr lang="en-US" sz="2400" dirty="0"/>
              <a:t>Enabling support personnel</a:t>
            </a:r>
          </a:p>
          <a:p>
            <a:r>
              <a:rPr lang="en-US" sz="2400" dirty="0"/>
              <a:t>Constantly refining</a:t>
            </a:r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BBA1AD93-63EC-E562-0998-0910D017D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34" r="133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75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842">
        <p:fade/>
      </p:transition>
    </mc:Choice>
    <mc:Fallback xmlns="">
      <p:transition spd="med" advTm="19842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people in orange vests standing around tables&#10;&#10;Description automatically generated">
            <a:extLst>
              <a:ext uri="{FF2B5EF4-FFF2-40B4-BE49-F238E27FC236}">
                <a16:creationId xmlns:a16="http://schemas.microsoft.com/office/drawing/2014/main" id="{73E99D9A-BD0E-E0CD-335E-F4AFFD799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3102D-D762-DB51-09B4-E6D602BC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8023877" cy="1124712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Multi-Organization Collaboration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626C9-B0A9-5183-615F-31C1A6539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7315581" cy="3929634"/>
          </a:xfrm>
        </p:spPr>
        <p:txBody>
          <a:bodyPr anchor="t">
            <a:normAutofit/>
          </a:bodyPr>
          <a:lstStyle/>
          <a:p>
            <a:r>
              <a:rPr lang="en-US" dirty="0"/>
              <a:t>Queue concept for case management (missions)</a:t>
            </a:r>
          </a:p>
          <a:p>
            <a:r>
              <a:rPr lang="en-US" dirty="0"/>
              <a:t>Real-time – Expire posts</a:t>
            </a:r>
          </a:p>
          <a:p>
            <a:r>
              <a:rPr lang="en-US" dirty="0"/>
              <a:t>Integrated with </a:t>
            </a:r>
            <a:r>
              <a:rPr lang="en-US" dirty="0" err="1"/>
              <a:t>iPAWs</a:t>
            </a:r>
            <a:r>
              <a:rPr lang="en-US" dirty="0"/>
              <a:t>, USGS, NWS, etc.</a:t>
            </a:r>
          </a:p>
          <a:p>
            <a:r>
              <a:rPr lang="en-US" dirty="0"/>
              <a:t>Suggestions based on skills &amp; resources</a:t>
            </a:r>
          </a:p>
          <a:p>
            <a:r>
              <a:rPr lang="en-US" dirty="0"/>
              <a:t>Map determines search area</a:t>
            </a:r>
          </a:p>
          <a:p>
            <a:r>
              <a:rPr lang="en-US" dirty="0"/>
              <a:t>Multi organization access</a:t>
            </a:r>
          </a:p>
          <a:p>
            <a:r>
              <a:rPr lang="en-US" dirty="0"/>
              <a:t>Events – National &amp; Org specific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725">
        <p:fade/>
      </p:transition>
    </mc:Choice>
    <mc:Fallback xmlns="">
      <p:transition spd="med" advTm="2172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63EB1-ABB1-8246-D0E5-B0DA1201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1"/>
            <a:ext cx="4065901" cy="829192"/>
          </a:xfrm>
        </p:spPr>
        <p:txBody>
          <a:bodyPr>
            <a:normAutofit/>
          </a:bodyPr>
          <a:lstStyle/>
          <a:p>
            <a:r>
              <a:rPr lang="en-US" dirty="0"/>
              <a:t>Location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7D27E-DDC6-7057-D913-8D2547106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20" y="1801368"/>
            <a:ext cx="4724668" cy="5056630"/>
          </a:xfrm>
        </p:spPr>
        <p:txBody>
          <a:bodyPr>
            <a:normAutofit/>
          </a:bodyPr>
          <a:lstStyle/>
          <a:p>
            <a:r>
              <a:rPr lang="en-US" dirty="0"/>
              <a:t>Stop asking “Do we have someone in that area?”</a:t>
            </a:r>
          </a:p>
          <a:p>
            <a:r>
              <a:rPr lang="en-US" dirty="0"/>
              <a:t>Monitor team members globally</a:t>
            </a:r>
          </a:p>
          <a:p>
            <a:r>
              <a:rPr lang="en-US" dirty="0"/>
              <a:t>Dispatching efficiency</a:t>
            </a:r>
          </a:p>
          <a:p>
            <a:r>
              <a:rPr lang="en-US" dirty="0"/>
              <a:t>Safety</a:t>
            </a:r>
          </a:p>
          <a:p>
            <a:r>
              <a:rPr lang="en-US" dirty="0"/>
              <a:t>Logistics</a:t>
            </a:r>
          </a:p>
          <a:p>
            <a:r>
              <a:rPr lang="en-US" dirty="0"/>
              <a:t>Response time</a:t>
            </a:r>
          </a:p>
          <a:p>
            <a:r>
              <a:rPr lang="en-US" dirty="0"/>
              <a:t>Visibility always controlled by member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69DC446-175D-5F6A-0508-C083EA88D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r="2126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43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92">
        <p:fade/>
      </p:transition>
    </mc:Choice>
    <mc:Fallback xmlns="">
      <p:transition spd="med" advTm="10592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65204-763C-4252-A192-C97E9A73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2F477-6AFD-6A54-B044-66CDB8CAC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717" y="1880715"/>
            <a:ext cx="5251316" cy="3781176"/>
          </a:xfrm>
        </p:spPr>
        <p:txBody>
          <a:bodyPr>
            <a:normAutofit/>
          </a:bodyPr>
          <a:lstStyle/>
          <a:p>
            <a:r>
              <a:rPr lang="en-US" sz="2400" dirty="0"/>
              <a:t>Florida native from Ft. Lauderdale, FL</a:t>
            </a:r>
          </a:p>
          <a:p>
            <a:r>
              <a:rPr lang="en-US" sz="2400" dirty="0"/>
              <a:t>FSU graduate</a:t>
            </a:r>
          </a:p>
          <a:p>
            <a:r>
              <a:rPr lang="en-US" sz="2400" dirty="0"/>
              <a:t>Marine Infantry Officer</a:t>
            </a:r>
          </a:p>
          <a:p>
            <a:r>
              <a:rPr lang="en-US" sz="2400" dirty="0"/>
              <a:t>Tech company owner for 22+ years in technology</a:t>
            </a:r>
          </a:p>
          <a:p>
            <a:r>
              <a:rPr lang="en-US" sz="2400" dirty="0"/>
              <a:t>Founder of PubSafe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306B312-0E90-7F6E-B345-88069F6C8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898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668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86206E-2BDE-BC15-D952-A705754CD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Integrated Alerts &amp; Weather</a:t>
            </a:r>
          </a:p>
        </p:txBody>
      </p:sp>
      <p:pic>
        <p:nvPicPr>
          <p:cNvPr id="13" name="Picture 12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CE13C01E-62A4-FF66-29B9-94109D8BD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0" b="2345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59533AC-B2D2-5DCA-06E4-0956F5CA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4405303"/>
            <a:ext cx="7743824" cy="2452687"/>
          </a:xfrm>
        </p:spPr>
        <p:txBody>
          <a:bodyPr anchor="ctr">
            <a:normAutofit/>
          </a:bodyPr>
          <a:lstStyle/>
          <a:p>
            <a:r>
              <a:rPr lang="en-US" dirty="0"/>
              <a:t>US &amp; Canada Current &amp; Future Radar</a:t>
            </a:r>
          </a:p>
          <a:p>
            <a:r>
              <a:rPr lang="en-US" dirty="0"/>
              <a:t>National Weather Service (NWS)</a:t>
            </a:r>
          </a:p>
          <a:p>
            <a:r>
              <a:rPr lang="en-US" dirty="0"/>
              <a:t>US Geological Survey (USGS)</a:t>
            </a:r>
          </a:p>
          <a:p>
            <a:r>
              <a:rPr lang="en-US" dirty="0"/>
              <a:t>Integrated Public Alert &amp; Warning  System (iPAWS)</a:t>
            </a:r>
          </a:p>
        </p:txBody>
      </p:sp>
      <p:pic>
        <p:nvPicPr>
          <p:cNvPr id="16" name="Picture 15" descr="A screenshot of a map&#10;&#10;Description automatically generated">
            <a:extLst>
              <a:ext uri="{FF2B5EF4-FFF2-40B4-BE49-F238E27FC236}">
                <a16:creationId xmlns:a16="http://schemas.microsoft.com/office/drawing/2014/main" id="{655166D8-4F91-6F45-CD3F-CD094D2684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21841"/>
          <a:stretch/>
        </p:blipFill>
        <p:spPr>
          <a:xfrm>
            <a:off x="7023371" y="84307"/>
            <a:ext cx="4935154" cy="4105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A04823E-2FF5-93CC-CC54-DC10E3E26466}"/>
              </a:ext>
            </a:extLst>
          </p:cNvPr>
          <p:cNvCxnSpPr>
            <a:cxnSpLocks/>
          </p:cNvCxnSpPr>
          <p:nvPr/>
        </p:nvCxnSpPr>
        <p:spPr>
          <a:xfrm flipV="1">
            <a:off x="7315200" y="2136843"/>
            <a:ext cx="953311" cy="3046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2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88">
        <p:fade/>
      </p:transition>
    </mc:Choice>
    <mc:Fallback xmlns="">
      <p:transition spd="med" advTm="9988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180EA-A1AA-0B71-0E72-C31E57603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dirty="0"/>
              <a:t>Damage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C978A-3627-C3C1-650E-D74D7F2D2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r>
              <a:rPr lang="en-US" sz="2000" dirty="0"/>
              <a:t>Electronic format</a:t>
            </a:r>
          </a:p>
          <a:p>
            <a:r>
              <a:rPr lang="en-US" sz="2000" dirty="0"/>
              <a:t>Phone, computer or tablet</a:t>
            </a:r>
          </a:p>
          <a:p>
            <a:r>
              <a:rPr lang="en-US" sz="2000" dirty="0"/>
              <a:t>No data entry!</a:t>
            </a:r>
          </a:p>
          <a:p>
            <a:r>
              <a:rPr lang="en-US" sz="2000" dirty="0"/>
              <a:t>Organization specific</a:t>
            </a:r>
          </a:p>
          <a:p>
            <a:r>
              <a:rPr lang="en-US" sz="2000" dirty="0"/>
              <a:t>Citizen enable</a:t>
            </a:r>
          </a:p>
          <a:p>
            <a:r>
              <a:rPr lang="en-US" sz="2000" dirty="0"/>
              <a:t>NGO enabled</a:t>
            </a:r>
          </a:p>
          <a:p>
            <a:r>
              <a:rPr lang="en-US" sz="2000" dirty="0"/>
              <a:t>Visible online</a:t>
            </a:r>
          </a:p>
          <a:p>
            <a:r>
              <a:rPr lang="en-US" sz="2000" dirty="0"/>
              <a:t>Available to share via API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0C9358A-3B0B-5C3F-3686-B33D76BEF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r="6566"/>
          <a:stretch/>
        </p:blipFill>
        <p:spPr>
          <a:xfrm>
            <a:off x="5445457" y="723637"/>
            <a:ext cx="6155141" cy="543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23">
        <p:fade/>
      </p:transition>
    </mc:Choice>
    <mc:Fallback xmlns="">
      <p:transition spd="med" advTm="12023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71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1" name="Rectangle 73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89D33-197E-4A3B-A982-0F287B18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kern="1200" dirty="0">
                <a:latin typeface="+mj-lt"/>
                <a:ea typeface="+mj-ea"/>
                <a:cs typeface="+mj-cs"/>
              </a:rPr>
              <a:t>Spontaneous Volunteers</a:t>
            </a:r>
          </a:p>
        </p:txBody>
      </p:sp>
      <p:pic>
        <p:nvPicPr>
          <p:cNvPr id="9" name="Picture 8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64FBA5CE-29D0-051B-FA00-AC0710F2B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9" r="1" b="1"/>
          <a:stretch/>
        </p:blipFill>
        <p:spPr>
          <a:xfrm>
            <a:off x="5074877" y="10"/>
            <a:ext cx="7117118" cy="3995918"/>
          </a:xfrm>
          <a:prstGeom prst="rect">
            <a:avLst/>
          </a:prstGeom>
        </p:spPr>
      </p:pic>
      <p:pic>
        <p:nvPicPr>
          <p:cNvPr id="7" name="Picture 6" descr="A map with blue lines&#10;&#10;Description automatically generated">
            <a:extLst>
              <a:ext uri="{FF2B5EF4-FFF2-40B4-BE49-F238E27FC236}">
                <a16:creationId xmlns:a16="http://schemas.microsoft.com/office/drawing/2014/main" id="{C60EB455-1E41-B524-C589-019B099C9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 t="13759" r="13523"/>
          <a:stretch/>
        </p:blipFill>
        <p:spPr>
          <a:xfrm>
            <a:off x="6" y="0"/>
            <a:ext cx="5663608" cy="3995928"/>
          </a:xfrm>
          <a:prstGeom prst="rect">
            <a:avLst/>
          </a:prstGeom>
        </p:spPr>
      </p:pic>
      <p:sp>
        <p:nvSpPr>
          <p:cNvPr id="92" name="Rectangle 75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ectangle 77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728EF72E-1020-10F7-AA29-DDFC0B4E9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/>
          </a:bodyPr>
          <a:lstStyle/>
          <a:p>
            <a:r>
              <a:rPr lang="en-US" sz="1800"/>
              <a:t>Track history to show areas searched or not searched</a:t>
            </a:r>
          </a:p>
          <a:p>
            <a:r>
              <a:rPr lang="en-US" sz="1800"/>
              <a:t>Limited to 96 hours</a:t>
            </a:r>
          </a:p>
          <a:p>
            <a:r>
              <a:rPr lang="en-US" sz="1800"/>
              <a:t>User visibility selection overrides all other settings and functions</a:t>
            </a:r>
          </a:p>
        </p:txBody>
      </p:sp>
    </p:spTree>
    <p:extLst>
      <p:ext uri="{BB962C8B-B14F-4D97-AF65-F5344CB8AC3E}">
        <p14:creationId xmlns:p14="http://schemas.microsoft.com/office/powerpoint/2010/main" val="34439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399">
        <p:fade/>
      </p:transition>
    </mc:Choice>
    <mc:Fallback xmlns="">
      <p:transition spd="med" advTm="14399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E195-D39D-BC2C-5C59-99270246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Directory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93B2C-9141-9F70-799D-BF20EBB33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2" b="2679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50E24-2454-B423-9496-63D429B7D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dirty="0"/>
              <a:t>Single, online resource to store contact information</a:t>
            </a:r>
          </a:p>
          <a:p>
            <a:r>
              <a:rPr lang="en-US" dirty="0"/>
              <a:t>Improves access to officials &amp; leaders</a:t>
            </a:r>
          </a:p>
          <a:p>
            <a:r>
              <a:rPr lang="en-US" dirty="0"/>
              <a:t>Available globally</a:t>
            </a:r>
          </a:p>
        </p:txBody>
      </p:sp>
    </p:spTree>
    <p:extLst>
      <p:ext uri="{BB962C8B-B14F-4D97-AF65-F5344CB8AC3E}">
        <p14:creationId xmlns:p14="http://schemas.microsoft.com/office/powerpoint/2010/main" val="245966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86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0" name="Rectangle 88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0CBE5D-FF3E-08B4-7038-E67A4DEA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r>
              <a:rPr lang="en-US" sz="3200" dirty="0"/>
              <a:t>Messaging</a:t>
            </a:r>
          </a:p>
        </p:txBody>
      </p:sp>
      <p:pic>
        <p:nvPicPr>
          <p:cNvPr id="9" name="Picture 8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D4D3D46E-EC2B-759B-E98E-83EF5DDE9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r="2" b="2"/>
          <a:stretch/>
        </p:blipFill>
        <p:spPr>
          <a:xfrm>
            <a:off x="936002" y="203495"/>
            <a:ext cx="4637948" cy="3794309"/>
          </a:xfrm>
          <a:prstGeom prst="rect">
            <a:avLst/>
          </a:prstGeom>
        </p:spPr>
      </p:pic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15A23F45-5E70-4CA9-342C-5B45616D16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2" r="7476"/>
          <a:stretch/>
        </p:blipFill>
        <p:spPr>
          <a:xfrm>
            <a:off x="5901485" y="1287"/>
            <a:ext cx="5820378" cy="3995918"/>
          </a:xfrm>
          <a:prstGeom prst="rect">
            <a:avLst/>
          </a:prstGeom>
        </p:spPr>
      </p:pic>
      <p:sp>
        <p:nvSpPr>
          <p:cNvPr id="101" name="Rectangle 90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" name="Rectangle 92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2F51A-4442-A652-495C-AA9BA1728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218305"/>
            <a:ext cx="6007608" cy="2089317"/>
          </a:xfrm>
        </p:spPr>
        <p:txBody>
          <a:bodyPr anchor="ctr">
            <a:normAutofit/>
          </a:bodyPr>
          <a:lstStyle/>
          <a:p>
            <a:r>
              <a:rPr lang="en-US" sz="1600" dirty="0">
                <a:latin typeface="Roboto" panose="02000000000000000000" pitchFamily="2" charset="0"/>
              </a:rPr>
              <a:t>Communicate directly with 1 or 1000’s of members</a:t>
            </a:r>
          </a:p>
          <a:p>
            <a:r>
              <a:rPr lang="en-US" sz="1600" dirty="0">
                <a:latin typeface="Roboto" panose="02000000000000000000" pitchFamily="2" charset="0"/>
              </a:rPr>
              <a:t>Create templates to reduce errors and increase speed</a:t>
            </a:r>
          </a:p>
          <a:p>
            <a:r>
              <a:rPr lang="en-US" sz="1600" dirty="0">
                <a:latin typeface="Roboto" panose="02000000000000000000" pitchFamily="2" charset="0"/>
              </a:rPr>
              <a:t>Government can message any members</a:t>
            </a:r>
          </a:p>
          <a:p>
            <a:r>
              <a:rPr lang="en-US" sz="1600" dirty="0">
                <a:latin typeface="Roboto" panose="02000000000000000000" pitchFamily="2" charset="0"/>
              </a:rPr>
              <a:t>Orgs can message org members</a:t>
            </a:r>
          </a:p>
          <a:p>
            <a:r>
              <a:rPr lang="en-US" sz="1600" dirty="0">
                <a:latin typeface="Roboto" panose="02000000000000000000" pitchFamily="2" charset="0"/>
              </a:rPr>
              <a:t>Works globally</a:t>
            </a:r>
          </a:p>
        </p:txBody>
      </p:sp>
    </p:spTree>
    <p:extLst>
      <p:ext uri="{BB962C8B-B14F-4D97-AF65-F5344CB8AC3E}">
        <p14:creationId xmlns:p14="http://schemas.microsoft.com/office/powerpoint/2010/main" val="15677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</p:transition>
    </mc:Choice>
    <mc:Fallback xmlns="">
      <p:transition spd="med" advTm="142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3C02-9AD6-4FB7-93F3-2F778771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72" y="4034951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Messaging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686F7-FA22-1285-AD23-A4DC79734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93" b="26010"/>
          <a:stretch/>
        </p:blipFill>
        <p:spPr>
          <a:xfrm>
            <a:off x="0" y="-97276"/>
            <a:ext cx="12191980" cy="446034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43A14B0-DCB5-BCE3-92C2-77DB0BFE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4105072"/>
            <a:ext cx="7485413" cy="2752918"/>
          </a:xfrm>
        </p:spPr>
        <p:txBody>
          <a:bodyPr anchor="ctr">
            <a:normAutofit/>
          </a:bodyPr>
          <a:lstStyle/>
          <a:p>
            <a:r>
              <a:rPr lang="en-US" dirty="0"/>
              <a:t>Integration between web and mobile</a:t>
            </a:r>
          </a:p>
          <a:p>
            <a:r>
              <a:rPr lang="en-US" dirty="0"/>
              <a:t>Global communication</a:t>
            </a:r>
          </a:p>
          <a:p>
            <a:r>
              <a:rPr lang="en-US" dirty="0"/>
              <a:t>Targeted selection</a:t>
            </a:r>
          </a:p>
          <a:p>
            <a:r>
              <a:rPr lang="en-US" dirty="0"/>
              <a:t>Early warning for communities or regions</a:t>
            </a:r>
          </a:p>
          <a:p>
            <a:r>
              <a:rPr lang="en-US" dirty="0"/>
              <a:t>Rapid communication to PubSafe mobile app</a:t>
            </a:r>
          </a:p>
        </p:txBody>
      </p:sp>
    </p:spTree>
    <p:extLst>
      <p:ext uri="{BB962C8B-B14F-4D97-AF65-F5344CB8AC3E}">
        <p14:creationId xmlns:p14="http://schemas.microsoft.com/office/powerpoint/2010/main" val="6306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76">
        <p:fade/>
      </p:transition>
    </mc:Choice>
    <mc:Fallback xmlns="">
      <p:transition spd="med" advTm="10476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78234E4C-2863-13A4-1141-5ECBDDA78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31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 useBgFill="1">
          <p:nvSpPr>
            <p:cNvPr id="8" name="Freeform: Shape 16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FFD771-F836-4827-BB33-B058B50E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Analytics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325CE-947E-FB38-C03A-D16268A08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190" y="3783734"/>
            <a:ext cx="6093138" cy="2291612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Measure performance</a:t>
            </a:r>
          </a:p>
          <a:p>
            <a:r>
              <a:rPr lang="en-US" sz="2400" dirty="0">
                <a:solidFill>
                  <a:schemeClr val="tx2"/>
                </a:solidFill>
              </a:rPr>
              <a:t>Market contribution</a:t>
            </a:r>
          </a:p>
          <a:p>
            <a:r>
              <a:rPr lang="en-US" sz="2400" dirty="0">
                <a:solidFill>
                  <a:schemeClr val="tx2"/>
                </a:solidFill>
              </a:rPr>
              <a:t>Improve response</a:t>
            </a:r>
          </a:p>
          <a:p>
            <a:r>
              <a:rPr lang="en-US" sz="2400" dirty="0">
                <a:solidFill>
                  <a:schemeClr val="tx2"/>
                </a:solidFill>
              </a:rPr>
              <a:t>Confirm equitable response</a:t>
            </a:r>
          </a:p>
        </p:txBody>
      </p:sp>
    </p:spTree>
    <p:extLst>
      <p:ext uri="{BB962C8B-B14F-4D97-AF65-F5344CB8AC3E}">
        <p14:creationId xmlns:p14="http://schemas.microsoft.com/office/powerpoint/2010/main" val="317644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90">
        <p:fade/>
      </p:transition>
    </mc:Choice>
    <mc:Fallback xmlns="">
      <p:transition spd="med" advTm="719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31658-FFCF-6005-88C5-72BA5D2E2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Scan to Get the Free PubSafe App</a:t>
            </a:r>
          </a:p>
        </p:txBody>
      </p:sp>
      <p:pic>
        <p:nvPicPr>
          <p:cNvPr id="7" name="Picture 6" descr="Qr code on a screen&#10;&#10;Description automatically generated">
            <a:extLst>
              <a:ext uri="{FF2B5EF4-FFF2-40B4-BE49-F238E27FC236}">
                <a16:creationId xmlns:a16="http://schemas.microsoft.com/office/drawing/2014/main" id="{4B26A651-E514-1F56-95A3-598B0F121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198680"/>
            <a:ext cx="6780700" cy="44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506">
        <p:fade/>
      </p:transition>
    </mc:Choice>
    <mc:Fallback xmlns="">
      <p:transition spd="med" advTm="15506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59D3C-76F7-638A-0A24-EB4A4FE1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119" y="891540"/>
            <a:ext cx="4589493" cy="1578308"/>
          </a:xfrm>
        </p:spPr>
        <p:txBody>
          <a:bodyPr>
            <a:normAutofit/>
          </a:bodyPr>
          <a:lstStyle/>
          <a:p>
            <a:r>
              <a:rPr lang="en-US" sz="4000" dirty="0"/>
              <a:t>Organizations</a:t>
            </a:r>
          </a:p>
        </p:txBody>
      </p:sp>
      <p:pic>
        <p:nvPicPr>
          <p:cNvPr id="4" name="Picture 3" descr="A picture containing truck, sky, outdoor, road&#10;&#10;Description automatically generated">
            <a:extLst>
              <a:ext uri="{FF2B5EF4-FFF2-40B4-BE49-F238E27FC236}">
                <a16:creationId xmlns:a16="http://schemas.microsoft.com/office/drawing/2014/main" id="{826248A8-B0D5-1EAE-FBEE-77D27C0D6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/>
          <a:stretch/>
        </p:blipFill>
        <p:spPr>
          <a:xfrm>
            <a:off x="1" y="1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0E7C8-8074-D996-4AE4-2F8E114BA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119" y="2630161"/>
            <a:ext cx="4589491" cy="3332489"/>
          </a:xfrm>
        </p:spPr>
        <p:txBody>
          <a:bodyPr>
            <a:normAutofit/>
          </a:bodyPr>
          <a:lstStyle/>
          <a:p>
            <a:r>
              <a:rPr lang="en-US" sz="2000" dirty="0"/>
              <a:t>Orgs 90-day free trial</a:t>
            </a:r>
          </a:p>
          <a:p>
            <a:r>
              <a:rPr lang="en-US" sz="2000" dirty="0"/>
              <a:t>Only $99/yr. for web tools</a:t>
            </a:r>
          </a:p>
          <a:p>
            <a:r>
              <a:rPr lang="en-US" sz="2000" dirty="0"/>
              <a:t>$5/mo. for Pro member subscription</a:t>
            </a:r>
          </a:p>
          <a:p>
            <a:r>
              <a:rPr lang="en-US" sz="2000" dirty="0"/>
              <a:t>No contract, month-to-month</a:t>
            </a:r>
          </a:p>
          <a:p>
            <a:r>
              <a:rPr lang="en-US" sz="2000" dirty="0"/>
              <a:t>Pay via app markets</a:t>
            </a:r>
          </a:p>
        </p:txBody>
      </p:sp>
      <p:pic>
        <p:nvPicPr>
          <p:cNvPr id="6" name="Picture 5" descr="A qr code with a red and white logo&#10;&#10;Description automatically generated">
            <a:extLst>
              <a:ext uri="{FF2B5EF4-FFF2-40B4-BE49-F238E27FC236}">
                <a16:creationId xmlns:a16="http://schemas.microsoft.com/office/drawing/2014/main" id="{BF444C37-BED5-8E63-6A55-9726E602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798" y="4457700"/>
            <a:ext cx="1669551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915">
        <p:fade/>
      </p:transition>
    </mc:Choice>
    <mc:Fallback xmlns="">
      <p:transition spd="med" advTm="1591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atellite view of a hurricane">
            <a:extLst>
              <a:ext uri="{FF2B5EF4-FFF2-40B4-BE49-F238E27FC236}">
                <a16:creationId xmlns:a16="http://schemas.microsoft.com/office/drawing/2014/main" id="{BB761212-70BA-0942-5BFC-1267A0461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1" r="1811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Picture 5" descr="Aerial view of a flooded area&#10;&#10;Description automatically generated">
            <a:extLst>
              <a:ext uri="{FF2B5EF4-FFF2-40B4-BE49-F238E27FC236}">
                <a16:creationId xmlns:a16="http://schemas.microsoft.com/office/drawing/2014/main" id="{62FA5ECB-5313-D2F4-DC02-6504DFC66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6" r="22988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CCEFB8-F031-EE23-985C-FD7A813ED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My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5E68B-2010-C706-40CF-1C4804D4E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3170214" cy="3169235"/>
          </a:xfrm>
        </p:spPr>
        <p:txBody>
          <a:bodyPr>
            <a:normAutofit/>
          </a:bodyPr>
          <a:lstStyle/>
          <a:p>
            <a:r>
              <a:rPr lang="en-US" sz="1800" dirty="0"/>
              <a:t>Hurricane Katrina, 2005</a:t>
            </a:r>
          </a:p>
          <a:p>
            <a:pPr lvl="1"/>
            <a:r>
              <a:rPr lang="en-US" sz="1800" dirty="0"/>
              <a:t>Super Dome</a:t>
            </a:r>
          </a:p>
          <a:p>
            <a:pPr lvl="1"/>
            <a:r>
              <a:rPr lang="en-US" sz="1800" dirty="0"/>
              <a:t>Rooftop Rescues</a:t>
            </a:r>
          </a:p>
          <a:p>
            <a:pPr lvl="1"/>
            <a:r>
              <a:rPr lang="en-US" sz="1800" dirty="0"/>
              <a:t>Cajun Navy</a:t>
            </a:r>
          </a:p>
          <a:p>
            <a:r>
              <a:rPr lang="en-US" sz="1800" dirty="0"/>
              <a:t>Individual initiative</a:t>
            </a:r>
          </a:p>
          <a:p>
            <a:r>
              <a:rPr lang="en-US" sz="1800" dirty="0"/>
              <a:t>911 overwhelmed</a:t>
            </a:r>
          </a:p>
          <a:p>
            <a:r>
              <a:rPr lang="en-US" sz="1800" dirty="0"/>
              <a:t>Smart Phones</a:t>
            </a:r>
          </a:p>
          <a:p>
            <a:r>
              <a:rPr lang="en-US" sz="1800" dirty="0"/>
              <a:t>Truck dispatching vs Help Request dispatching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2979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front of a car with a person in the back&#10;&#10;Description automatically generated with low confidence">
            <a:extLst>
              <a:ext uri="{FF2B5EF4-FFF2-40B4-BE49-F238E27FC236}">
                <a16:creationId xmlns:a16="http://schemas.microsoft.com/office/drawing/2014/main" id="{713D07FA-C972-1469-52A6-3F43D8923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-2" b="951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0" descr="A picture containing outdoor, resort, shore, several&#10;&#10;Description automatically generated">
            <a:extLst>
              <a:ext uri="{FF2B5EF4-FFF2-40B4-BE49-F238E27FC236}">
                <a16:creationId xmlns:a16="http://schemas.microsoft.com/office/drawing/2014/main" id="{FD79AE8E-4586-304D-1F66-BB37D61D7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9" r="-1" b="12354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6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223C0607-E9B8-6303-8262-A88FA9110C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335284-FE6A-DF2B-2EFA-AABAD9D6C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 dirty="0"/>
              <a:t>Responding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4CF8A23-0898-F16B-F46E-7F801EB6F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86807"/>
            <a:ext cx="3345174" cy="4428559"/>
          </a:xfrm>
        </p:spPr>
        <p:txBody>
          <a:bodyPr>
            <a:normAutofit/>
          </a:bodyPr>
          <a:lstStyle/>
          <a:p>
            <a:r>
              <a:rPr lang="en-US" sz="2000" dirty="0"/>
              <a:t>Hurricanes</a:t>
            </a:r>
          </a:p>
          <a:p>
            <a:pPr lvl="1"/>
            <a:r>
              <a:rPr lang="en-US" sz="1600" dirty="0"/>
              <a:t>Maria</a:t>
            </a:r>
          </a:p>
          <a:p>
            <a:pPr lvl="1"/>
            <a:r>
              <a:rPr lang="en-US" sz="1600" dirty="0"/>
              <a:t>Michael</a:t>
            </a:r>
          </a:p>
          <a:p>
            <a:pPr lvl="1"/>
            <a:r>
              <a:rPr lang="en-US" sz="1600" dirty="0"/>
              <a:t>Ian</a:t>
            </a:r>
          </a:p>
          <a:p>
            <a:pPr lvl="1"/>
            <a:r>
              <a:rPr lang="en-US" sz="1600" dirty="0"/>
              <a:t>Florence</a:t>
            </a:r>
          </a:p>
          <a:p>
            <a:pPr lvl="1"/>
            <a:r>
              <a:rPr lang="en-US" sz="1600" dirty="0"/>
              <a:t>Living in FL for 40 </a:t>
            </a:r>
            <a:r>
              <a:rPr lang="en-US" sz="1600" dirty="0" err="1"/>
              <a:t>yrs</a:t>
            </a:r>
            <a:endParaRPr lang="en-US" sz="1600" dirty="0"/>
          </a:p>
          <a:p>
            <a:r>
              <a:rPr lang="en-US" sz="2000" dirty="0"/>
              <a:t>Floods</a:t>
            </a:r>
          </a:p>
          <a:p>
            <a:pPr lvl="1"/>
            <a:r>
              <a:rPr lang="en-US" sz="1600" dirty="0"/>
              <a:t>Nebraska</a:t>
            </a:r>
          </a:p>
          <a:p>
            <a:r>
              <a:rPr lang="en-US" sz="2000" dirty="0"/>
              <a:t>Observe conditions</a:t>
            </a:r>
          </a:p>
          <a:p>
            <a:r>
              <a:rPr lang="en-US" sz="2000" dirty="0"/>
              <a:t>Speak with citizens</a:t>
            </a:r>
          </a:p>
          <a:p>
            <a:r>
              <a:rPr lang="en-US" sz="2000" dirty="0"/>
              <a:t>Learn from NGOs</a:t>
            </a:r>
          </a:p>
          <a:p>
            <a:r>
              <a:rPr lang="en-US" sz="2000" dirty="0"/>
              <a:t>Listen to communication </a:t>
            </a:r>
            <a:br>
              <a:rPr lang="en-US" sz="2000" dirty="0"/>
            </a:br>
            <a:r>
              <a:rPr lang="en-US" sz="2000" dirty="0"/>
              <a:t>“radio chatter” Zello</a:t>
            </a:r>
          </a:p>
        </p:txBody>
      </p:sp>
      <p:pic>
        <p:nvPicPr>
          <p:cNvPr id="5" name="Content Placeholder 4" descr="A picture containing outdoor, hay, pile, tool&#10;&#10;Description automatically generated">
            <a:extLst>
              <a:ext uri="{FF2B5EF4-FFF2-40B4-BE49-F238E27FC236}">
                <a16:creationId xmlns:a16="http://schemas.microsoft.com/office/drawing/2014/main" id="{E0C774AC-1F7D-B353-2B43-90F6E11146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32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570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ED60C8-22FD-C82C-3A25-43A9744A3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7B705-3295-D4C3-EE83-8D4DDE854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Current Challenges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9D67BAD-6F2D-7B33-2726-E48BD10304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0521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8605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BCB91-4CED-864C-9F53-A2832A220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926E1-7E22-1885-6FAF-1407FA27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Goal of Any Solution or Technology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9FB720E6-118F-3891-A755-D3C81DEF98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7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6667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9FE6E-BFA3-ED67-CDE8-53D5628D8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PubSafe Platform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6E15D-20EF-1E59-5814-AA62B5770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Mobile App and Web Portal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omputer monitor with a map on it&#10;&#10;Description automatically generated">
            <a:extLst>
              <a:ext uri="{FF2B5EF4-FFF2-40B4-BE49-F238E27FC236}">
                <a16:creationId xmlns:a16="http://schemas.microsoft.com/office/drawing/2014/main" id="{DE1F289F-64DF-B2EB-5118-ADFD1F0B5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58" y="640080"/>
            <a:ext cx="652989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11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E60D-DFA8-C5CD-2E5D-6A515679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Platform for Public Safety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C27E4D-5E02-69F5-1C6A-501D132E4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anchor="ctr">
            <a:normAutofit/>
          </a:bodyPr>
          <a:lstStyle/>
          <a:p>
            <a:r>
              <a:rPr lang="en-US" dirty="0"/>
              <a:t>Consolidated platform for everyone -&gt; globally</a:t>
            </a:r>
          </a:p>
          <a:p>
            <a:r>
              <a:rPr lang="en-US" dirty="0"/>
              <a:t>Global communication, visibility &amp; dispatching</a:t>
            </a:r>
          </a:p>
          <a:p>
            <a:r>
              <a:rPr lang="en-US" dirty="0"/>
              <a:t>Built specifically for helping people &amp; animals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2CD11494-40B9-EBF2-51F9-8ABAC242C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73" b="28786"/>
          <a:stretch/>
        </p:blipFill>
        <p:spPr>
          <a:xfrm>
            <a:off x="-9168" y="2763151"/>
            <a:ext cx="12201168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81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393">
        <p:fade/>
      </p:transition>
    </mc:Choice>
    <mc:Fallback xmlns="">
      <p:transition spd="med" advClick="0" advTm="439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66B746-A442-40C9-C632-2271F77CF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Challenges of Smart Phones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6F4FE-E21A-80D1-98FA-B08ED3D0D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/>
              <a:t>Loss of cellular network --- hurricanes</a:t>
            </a:r>
          </a:p>
          <a:p>
            <a:r>
              <a:rPr lang="en-US" sz="1700"/>
              <a:t>Issue for all parties involved</a:t>
            </a:r>
          </a:p>
          <a:p>
            <a:r>
              <a:rPr lang="en-US" sz="1700"/>
              <a:t>Radio communication</a:t>
            </a:r>
          </a:p>
          <a:p>
            <a:r>
              <a:rPr lang="en-US" sz="1700"/>
              <a:t>Satellite communication</a:t>
            </a:r>
          </a:p>
          <a:p>
            <a:r>
              <a:rPr lang="en-US" sz="1700"/>
              <a:t>Mobile networks</a:t>
            </a:r>
          </a:p>
          <a:p>
            <a:r>
              <a:rPr lang="en-US" sz="1700"/>
              <a:t>FirstNet</a:t>
            </a:r>
            <a:r>
              <a:rPr lang="en-US" sz="1700" baseline="30000"/>
              <a:t>TM</a:t>
            </a:r>
          </a:p>
          <a:p>
            <a:endParaRPr lang="en-US" sz="1700"/>
          </a:p>
          <a:p>
            <a:r>
              <a:rPr lang="en-US" sz="1700"/>
              <a:t>We are all in the same situation until restored. </a:t>
            </a:r>
          </a:p>
        </p:txBody>
      </p:sp>
      <p:pic>
        <p:nvPicPr>
          <p:cNvPr id="5" name="Picture 4" descr="Abstract background of dark mesh">
            <a:extLst>
              <a:ext uri="{FF2B5EF4-FFF2-40B4-BE49-F238E27FC236}">
                <a16:creationId xmlns:a16="http://schemas.microsoft.com/office/drawing/2014/main" id="{188A01EA-CB3C-6A91-7BA5-8A1D2AEC0A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r="2706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2945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7d0a3a-27fd-48b3-b15e-bf807e3b7ecf" xsi:nil="true"/>
    <lcf76f155ced4ddcb4097134ff3c332f xmlns="f7856a11-b9ab-4cc6-b546-034920404b1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84D55E4F31184C97913EE721D9B7C8" ma:contentTypeVersion="12" ma:contentTypeDescription="Create a new document." ma:contentTypeScope="" ma:versionID="3e81bc7eba3f089b5ce3613f8fb56d4f">
  <xsd:schema xmlns:xsd="http://www.w3.org/2001/XMLSchema" xmlns:xs="http://www.w3.org/2001/XMLSchema" xmlns:p="http://schemas.microsoft.com/office/2006/metadata/properties" xmlns:ns2="f7856a11-b9ab-4cc6-b546-034920404b1a" xmlns:ns3="d87d0a3a-27fd-48b3-b15e-bf807e3b7ecf" targetNamespace="http://schemas.microsoft.com/office/2006/metadata/properties" ma:root="true" ma:fieldsID="47e6aa4199c4721b1214b400e9efd068" ns2:_="" ns3:_="">
    <xsd:import namespace="f7856a11-b9ab-4cc6-b546-034920404b1a"/>
    <xsd:import namespace="d87d0a3a-27fd-48b3-b15e-bf807e3b7e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856a11-b9ab-4cc6-b546-034920404b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1cc590b-7343-4e2a-8aaa-724aa2f5db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d0a3a-27fd-48b3-b15e-bf807e3b7ec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29d06cd-ace5-4a59-b969-028eb1637db6}" ma:internalName="TaxCatchAll" ma:showField="CatchAllData" ma:web="d87d0a3a-27fd-48b3-b15e-bf807e3b7e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D18D7E-7C2D-4773-AC63-C610002FEED7}">
  <ds:schemaRefs>
    <ds:schemaRef ds:uri="http://schemas.microsoft.com/office/2006/metadata/properties"/>
    <ds:schemaRef ds:uri="http://schemas.microsoft.com/office/infopath/2007/PartnerControls"/>
    <ds:schemaRef ds:uri="d87d0a3a-27fd-48b3-b15e-bf807e3b7ecf"/>
    <ds:schemaRef ds:uri="f7856a11-b9ab-4cc6-b546-034920404b1a"/>
  </ds:schemaRefs>
</ds:datastoreItem>
</file>

<file path=customXml/itemProps2.xml><?xml version="1.0" encoding="utf-8"?>
<ds:datastoreItem xmlns:ds="http://schemas.openxmlformats.org/officeDocument/2006/customXml" ds:itemID="{B3BD77E6-9B71-455D-A317-607E0A1723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856a11-b9ab-4cc6-b546-034920404b1a"/>
    <ds:schemaRef ds:uri="d87d0a3a-27fd-48b3-b15e-bf807e3b7e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81B7E3-95CB-49AA-972E-33DEBF0F3D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1504</TotalTime>
  <Words>582</Words>
  <Application>Microsoft Office PowerPoint</Application>
  <PresentationFormat>Widescreen</PresentationFormat>
  <Paragraphs>154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  <vt:variant>
        <vt:lpstr>Custom Shows</vt:lpstr>
      </vt:variant>
      <vt:variant>
        <vt:i4>1</vt:i4>
      </vt:variant>
    </vt:vector>
  </HeadingPairs>
  <TitlesOfParts>
    <vt:vector size="34" baseType="lpstr">
      <vt:lpstr>Arial</vt:lpstr>
      <vt:lpstr>Calibri</vt:lpstr>
      <vt:lpstr>Calibri Light</vt:lpstr>
      <vt:lpstr>Roboto</vt:lpstr>
      <vt:lpstr>Office Theme</vt:lpstr>
      <vt:lpstr>Dispatching &amp; Communication</vt:lpstr>
      <vt:lpstr>Who am I?</vt:lpstr>
      <vt:lpstr>My Journey</vt:lpstr>
      <vt:lpstr>Responding</vt:lpstr>
      <vt:lpstr>Current Challenges</vt:lpstr>
      <vt:lpstr>Goal of Any Solution or Technology</vt:lpstr>
      <vt:lpstr>PubSafe Platform</vt:lpstr>
      <vt:lpstr>Platform for Public Safety</vt:lpstr>
      <vt:lpstr>Challenges of Smart Phones</vt:lpstr>
      <vt:lpstr>Mobile App </vt:lpstr>
      <vt:lpstr>Request Help  Give Help</vt:lpstr>
      <vt:lpstr>PowerPoint Presentation</vt:lpstr>
      <vt:lpstr>PowerPoint Presentation</vt:lpstr>
      <vt:lpstr>Teams</vt:lpstr>
      <vt:lpstr>Volunteer Hours</vt:lpstr>
      <vt:lpstr>Web Portal</vt:lpstr>
      <vt:lpstr>Web Portal</vt:lpstr>
      <vt:lpstr>Multi-Organization Collaboration</vt:lpstr>
      <vt:lpstr>Location Sharing</vt:lpstr>
      <vt:lpstr>Integrated Alerts &amp; Weather</vt:lpstr>
      <vt:lpstr>Damage Assessment</vt:lpstr>
      <vt:lpstr>Spontaneous Volunteers</vt:lpstr>
      <vt:lpstr>Directory</vt:lpstr>
      <vt:lpstr>Messaging</vt:lpstr>
      <vt:lpstr>Messaging</vt:lpstr>
      <vt:lpstr>Analytics</vt:lpstr>
      <vt:lpstr>Scan to Get the Free PubSafe App</vt:lpstr>
      <vt:lpstr>Organizations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People Helping  People &amp; Animals</dc:title>
  <dc:creator>Eron Iler</dc:creator>
  <cp:lastModifiedBy>Eron Iler</cp:lastModifiedBy>
  <cp:revision>13</cp:revision>
  <dcterms:created xsi:type="dcterms:W3CDTF">2022-04-29T16:25:14Z</dcterms:created>
  <dcterms:modified xsi:type="dcterms:W3CDTF">2023-08-07T22:07:07Z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0x010100E184D55E4F31184C97913EE721D9B7C8</vt:lpwstr>
  </property>
  <property fmtid="{D5CDD505-2E9C-101B-9397-08002B2CF9AE}" pid="3" name="MediaServiceImageTags">
    <vt:lpwstr/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2023-08-07T20:12:06Z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f9b18ed1-3cf3-4510-9efb-7250bfd5dacb</vt:lpwstr>
  </property>
  <property fmtid="{D5CDD505-2E9C-101B-9397-08002B2CF9AE}" pid="9" name="MSIP_Label_defa4170-0d19-0005-0004-bc88714345d2_ActionId">
    <vt:lpwstr>c73761a1-ad67-4f32-aca8-cb7bfd5d7814</vt:lpwstr>
  </property>
  <property fmtid="{D5CDD505-2E9C-101B-9397-08002B2CF9AE}" pid="10" name="MSIP_Label_defa4170-0d19-0005-0004-bc88714345d2_ContentBits">
    <vt:lpwstr>0</vt:lpwstr>
  </property>
</Properties>
</file>